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Karl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2793D8-C214-444B-9CC3-8C51D283A82C}">
  <a:tblStyle styleId="{382793D8-C214-444B-9CC3-8C51D283A8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Karla-bold.fntdata"/><Relationship Id="rId30" Type="http://schemas.openxmlformats.org/officeDocument/2006/relationships/font" Target="fonts/Karla-regular.fntdata"/><Relationship Id="rId11" Type="http://schemas.openxmlformats.org/officeDocument/2006/relationships/slide" Target="slides/slide5.xml"/><Relationship Id="rId33" Type="http://schemas.openxmlformats.org/officeDocument/2006/relationships/font" Target="fonts/Karla-boldItalic.fntdata"/><Relationship Id="rId10" Type="http://schemas.openxmlformats.org/officeDocument/2006/relationships/slide" Target="slides/slide4.xml"/><Relationship Id="rId32" Type="http://schemas.openxmlformats.org/officeDocument/2006/relationships/font" Target="fonts/Karla-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acc55b968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gfacc55b96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410eae1cf_0_6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410eae1cf_0_6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e410eae1cf_0_6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9b2c21e8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9b2c21e8b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f9b2c21e8b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410eae1cf_0_6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410eae1cf_0_6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e410eae1cf_0_6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b44d3f0c9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b44d3f0c9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fb44d3f0c9_3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b09ff68b5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b09ff68b5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fb09ff68b5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9b2c21e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9b2c21e8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f9b2c21e8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ad25b37a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ad25b37a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fad25b37ab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410eae1cf_0_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410eae1cf_0_6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ge410eae1cf_0_6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ad25b37a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ad25b37a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gfad25b37a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ad25b37a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ad25b37a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fad25b37a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40a416a2e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e40a416a2e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e40a416a2e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9b2c21e8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9b2c21e8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f9b2c21e8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fb44d3f0c9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fb44d3f0c9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fb44d3f0c9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b638c8e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b638c8e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cb638c8e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b631b261f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b631b261f_4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cb631b261f_4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1cb03336c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1cb03336c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f1cb03336c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acc55b96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acc55b968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facc55b968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acc55b968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acc55b968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facc55b968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410eae1c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410eae1c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e410eae1cf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ad25b37a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ad25b37a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fad25b37ab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ad25b37ab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ad25b37ab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fad25b37ab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410eae1cf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410eae1cf_0_3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e410eae1cf_0_3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6" name="Google Shape;16;p2"/>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rvard SEAS_Cover ">
  <p:cSld name="Harvard SEAS_Cover ">
    <p:spTree>
      <p:nvGrpSpPr>
        <p:cNvPr id="77" name="Shape 77"/>
        <p:cNvGrpSpPr/>
        <p:nvPr/>
      </p:nvGrpSpPr>
      <p:grpSpPr>
        <a:xfrm>
          <a:off x="0" y="0"/>
          <a:ext cx="0" cy="0"/>
          <a:chOff x="0" y="0"/>
          <a:chExt cx="0" cy="0"/>
        </a:xfrm>
      </p:grpSpPr>
      <p:sp>
        <p:nvSpPr>
          <p:cNvPr id="78" name="Google Shape;78;p12"/>
          <p:cNvSpPr/>
          <p:nvPr/>
        </p:nvSpPr>
        <p:spPr>
          <a:xfrm>
            <a:off x="0" y="321048"/>
            <a:ext cx="11343600" cy="6548100"/>
          </a:xfrm>
          <a:prstGeom prst="rect">
            <a:avLst/>
          </a:prstGeom>
          <a:solidFill>
            <a:srgbClr val="50C6DD"/>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79" name="Google Shape;79;p12"/>
          <p:cNvSpPr/>
          <p:nvPr/>
        </p:nvSpPr>
        <p:spPr>
          <a:xfrm>
            <a:off x="7388016" y="-14920"/>
            <a:ext cx="4803900" cy="1698900"/>
          </a:xfrm>
          <a:prstGeom prst="rect">
            <a:avLst/>
          </a:prstGeom>
          <a:solidFill>
            <a:srgbClr val="E60028"/>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80" name="Google Shape;80;p12"/>
          <p:cNvSpPr/>
          <p:nvPr/>
        </p:nvSpPr>
        <p:spPr>
          <a:xfrm>
            <a:off x="7388016" y="320400"/>
            <a:ext cx="3955500" cy="1363500"/>
          </a:xfrm>
          <a:prstGeom prst="rect">
            <a:avLst/>
          </a:prstGeom>
          <a:solidFill>
            <a:srgbClr val="9E122F"/>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pic>
        <p:nvPicPr>
          <p:cNvPr id="81" name="Google Shape;81;p12"/>
          <p:cNvPicPr preferRelativeResize="0"/>
          <p:nvPr/>
        </p:nvPicPr>
        <p:blipFill rotWithShape="1">
          <a:blip r:embed="rId2">
            <a:alphaModFix/>
          </a:blip>
          <a:srcRect b="0" l="0" r="0" t="0"/>
          <a:stretch/>
        </p:blipFill>
        <p:spPr>
          <a:xfrm>
            <a:off x="7733700" y="546696"/>
            <a:ext cx="3235335" cy="923020"/>
          </a:xfrm>
          <a:prstGeom prst="rect">
            <a:avLst/>
          </a:prstGeom>
          <a:noFill/>
          <a:ln>
            <a:noFill/>
          </a:ln>
        </p:spPr>
      </p:pic>
      <p:sp>
        <p:nvSpPr>
          <p:cNvPr id="82" name="Google Shape;82;p12"/>
          <p:cNvSpPr txBox="1"/>
          <p:nvPr>
            <p:ph idx="1" type="body"/>
          </p:nvPr>
        </p:nvSpPr>
        <p:spPr>
          <a:xfrm>
            <a:off x="887796" y="4585741"/>
            <a:ext cx="8872800" cy="1500000"/>
          </a:xfrm>
          <a:prstGeom prst="rect">
            <a:avLst/>
          </a:prstGeom>
          <a:noFill/>
          <a:ln>
            <a:noFill/>
          </a:ln>
        </p:spPr>
        <p:txBody>
          <a:bodyPr anchorCtr="0" anchor="t" bIns="60925" lIns="121900" spcFirstLastPara="1" rIns="121900" wrap="square" tIns="60925">
            <a:noAutofit/>
          </a:bodyPr>
          <a:lstStyle>
            <a:lvl1pPr indent="-228600" lvl="0" marL="457200" marR="0" rtl="0" algn="l">
              <a:spcBef>
                <a:spcPts val="700"/>
              </a:spcBef>
              <a:spcAft>
                <a:spcPts val="0"/>
              </a:spcAft>
              <a:buClr>
                <a:srgbClr val="FFFFFF"/>
              </a:buClr>
              <a:buSzPts val="3500"/>
              <a:buFont typeface="Arial"/>
              <a:buNone/>
              <a:defRPr b="0" i="0" sz="3500" u="none" cap="none" strike="noStrike">
                <a:solidFill>
                  <a:srgbClr val="FFFFFF"/>
                </a:solidFill>
                <a:latin typeface="Arial"/>
                <a:ea typeface="Arial"/>
                <a:cs typeface="Arial"/>
                <a:sym typeface="Arial"/>
              </a:defRPr>
            </a:lvl1pPr>
            <a:lvl2pPr indent="-228600" lvl="1" marL="914400" marR="0" rtl="0" algn="l">
              <a:spcBef>
                <a:spcPts val="5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2pPr>
            <a:lvl3pPr indent="-228600" lvl="2" marL="1371600" marR="0" rtl="0" algn="l">
              <a:spcBef>
                <a:spcPts val="400"/>
              </a:spcBef>
              <a:spcAft>
                <a:spcPts val="0"/>
              </a:spcAft>
              <a:buClr>
                <a:srgbClr val="888888"/>
              </a:buClr>
              <a:buSzPts val="2100"/>
              <a:buFont typeface="Arial"/>
              <a:buNone/>
              <a:defRPr b="0" i="0" sz="2100" u="none" cap="none" strike="noStrike">
                <a:solidFill>
                  <a:srgbClr val="888888"/>
                </a:solidFill>
                <a:latin typeface="Calibri"/>
                <a:ea typeface="Calibri"/>
                <a:cs typeface="Calibri"/>
                <a:sym typeface="Calibri"/>
              </a:defRPr>
            </a:lvl3pPr>
            <a:lvl4pPr indent="-228600" lvl="3" marL="1828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4pPr>
            <a:lvl5pPr indent="-228600" lvl="4" marL="22860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5pPr>
            <a:lvl6pPr indent="-228600" lvl="5" marL="27432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6pPr>
            <a:lvl7pPr indent="-228600" lvl="6" marL="32004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7pPr>
            <a:lvl8pPr indent="-228600" lvl="7" marL="36576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8pPr>
            <a:lvl9pPr indent="-228600" lvl="8" marL="4114800" marR="0" rtl="0" algn="l">
              <a:spcBef>
                <a:spcPts val="400"/>
              </a:spcBef>
              <a:spcAft>
                <a:spcPts val="0"/>
              </a:spcAft>
              <a:buClr>
                <a:srgbClr val="888888"/>
              </a:buClr>
              <a:buSzPts val="1900"/>
              <a:buFont typeface="Arial"/>
              <a:buNone/>
              <a:defRPr b="0" i="0" sz="1900" u="none" cap="none" strike="noStrike">
                <a:solidFill>
                  <a:srgbClr val="888888"/>
                </a:solidFill>
                <a:latin typeface="Calibri"/>
                <a:ea typeface="Calibri"/>
                <a:cs typeface="Calibri"/>
                <a:sym typeface="Calibri"/>
              </a:defRPr>
            </a:lvl9pPr>
          </a:lstStyle>
          <a:p/>
        </p:txBody>
      </p:sp>
      <p:sp>
        <p:nvSpPr>
          <p:cNvPr id="83" name="Google Shape;83;p12"/>
          <p:cNvSpPr txBox="1"/>
          <p:nvPr>
            <p:ph idx="2" type="body"/>
          </p:nvPr>
        </p:nvSpPr>
        <p:spPr>
          <a:xfrm>
            <a:off x="887796" y="2449487"/>
            <a:ext cx="8872800" cy="2136300"/>
          </a:xfrm>
          <a:prstGeom prst="rect">
            <a:avLst/>
          </a:prstGeom>
          <a:noFill/>
          <a:ln>
            <a:noFill/>
          </a:ln>
        </p:spPr>
        <p:txBody>
          <a:bodyPr anchorCtr="0" anchor="t" bIns="60925" lIns="121900" spcFirstLastPara="1" rIns="121900" wrap="square" tIns="60925">
            <a:noAutofit/>
          </a:bodyPr>
          <a:lstStyle>
            <a:lvl1pPr indent="-228600" lvl="0" marL="457200" marR="0" rtl="0" algn="l">
              <a:spcBef>
                <a:spcPts val="0"/>
              </a:spcBef>
              <a:spcAft>
                <a:spcPts val="0"/>
              </a:spcAft>
              <a:buClr>
                <a:schemeClr val="dk1"/>
              </a:buClr>
              <a:buSzPts val="6100"/>
              <a:buFont typeface="Arial"/>
              <a:buNone/>
              <a:defRPr b="1" i="0" sz="6100" u="none" cap="none" strike="noStrike">
                <a:solidFill>
                  <a:schemeClr val="dk1"/>
                </a:solidFill>
                <a:latin typeface="Arial"/>
                <a:ea typeface="Arial"/>
                <a:cs typeface="Arial"/>
                <a:sym typeface="Arial"/>
              </a:defRPr>
            </a:lvl1pPr>
            <a:lvl2pPr indent="-228600" lvl="1" marL="914400" marR="0" rtl="0" algn="l">
              <a:spcBef>
                <a:spcPts val="700"/>
              </a:spcBef>
              <a:spcAft>
                <a:spcPts val="0"/>
              </a:spcAft>
              <a:buClr>
                <a:schemeClr val="dk1"/>
              </a:buClr>
              <a:buSzPts val="3700"/>
              <a:buFont typeface="Arial"/>
              <a:buNone/>
              <a:defRPr b="0" i="0" sz="37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50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4pPr>
            <a:lvl5pPr indent="-228600" lvl="4" marL="2286000" marR="0" rtl="0" algn="l">
              <a:spcBef>
                <a:spcPts val="500"/>
              </a:spcBef>
              <a:spcAft>
                <a:spcPts val="0"/>
              </a:spcAft>
              <a:buClr>
                <a:schemeClr val="dk1"/>
              </a:buClr>
              <a:buSzPts val="2700"/>
              <a:buFont typeface="Arial"/>
              <a:buNone/>
              <a:defRPr b="0" i="0" sz="2700" u="none" cap="none" strike="noStrike">
                <a:solidFill>
                  <a:schemeClr val="dk1"/>
                </a:solidFill>
                <a:latin typeface="Calibri"/>
                <a:ea typeface="Calibri"/>
                <a:cs typeface="Calibri"/>
                <a:sym typeface="Calibri"/>
              </a:defRPr>
            </a:lvl5pPr>
            <a:lvl6pPr indent="-400050" lvl="5" marL="27432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50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269240" y="90725"/>
            <a:ext cx="10780678" cy="68143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645160" y="1253331"/>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5" name="Google Shape;25;p3"/>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4"/>
          <p:cNvSpPr txBox="1"/>
          <p:nvPr>
            <p:ph type="ctrTitle"/>
          </p:nvPr>
        </p:nvSpPr>
        <p:spPr>
          <a:xfrm>
            <a:off x="914400" y="1694902"/>
            <a:ext cx="103632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4"/>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
          <p:cNvSpPr txBox="1"/>
          <p:nvPr/>
        </p:nvSpPr>
        <p:spPr>
          <a:xfrm>
            <a:off x="914400" y="4215645"/>
            <a:ext cx="10192871"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C0C0C"/>
                </a:solidFill>
                <a:latin typeface="Karla"/>
                <a:ea typeface="Karla"/>
                <a:cs typeface="Karla"/>
                <a:sym typeface="Karla"/>
              </a:rPr>
              <a:t>Pavlos Protopapas</a:t>
            </a:r>
            <a:endParaRPr/>
          </a:p>
          <a:p>
            <a:pPr indent="0" lvl="0" marL="0" marR="0" rtl="0" algn="ctr">
              <a:spcBef>
                <a:spcPts val="0"/>
              </a:spcBef>
              <a:spcAft>
                <a:spcPts val="0"/>
              </a:spcAft>
              <a:buNone/>
            </a:pPr>
            <a:r>
              <a:rPr b="0" i="0" lang="en-US" sz="1600" u="none" cap="none" strike="noStrike">
                <a:solidFill>
                  <a:srgbClr val="0C0C0C"/>
                </a:solidFill>
                <a:latin typeface="Karla"/>
                <a:ea typeface="Karla"/>
                <a:cs typeface="Karla"/>
                <a:sym typeface="Karla"/>
              </a:rPr>
              <a:t>Institute for Applied Computational Science, Harvard</a:t>
            </a:r>
            <a:endParaRPr b="0" i="0" sz="1600" u="none" cap="none" strike="noStrike">
              <a:solidFill>
                <a:srgbClr val="0C0C0C"/>
              </a:solidFill>
              <a:latin typeface="Karla"/>
              <a:ea typeface="Karla"/>
              <a:cs typeface="Karla"/>
              <a:sym typeface="Karla"/>
            </a:endParaRPr>
          </a:p>
        </p:txBody>
      </p:sp>
      <p:grpSp>
        <p:nvGrpSpPr>
          <p:cNvPr id="32" name="Google Shape;32;p4"/>
          <p:cNvGrpSpPr/>
          <p:nvPr/>
        </p:nvGrpSpPr>
        <p:grpSpPr>
          <a:xfrm>
            <a:off x="4866931" y="5190565"/>
            <a:ext cx="2409984" cy="1348350"/>
            <a:chOff x="3383860" y="4092499"/>
            <a:chExt cx="1774304" cy="1102997"/>
          </a:xfrm>
        </p:grpSpPr>
        <p:pic>
          <p:nvPicPr>
            <p:cNvPr descr="iacs.png" id="33" name="Google Shape;33;p4"/>
            <p:cNvPicPr preferRelativeResize="0"/>
            <p:nvPr/>
          </p:nvPicPr>
          <p:blipFill rotWithShape="1">
            <a:blip r:embed="rId2">
              <a:alphaModFix/>
            </a:blip>
            <a:srcRect b="0" l="0" r="0" t="0"/>
            <a:stretch/>
          </p:blipFill>
          <p:spPr>
            <a:xfrm>
              <a:off x="3383860" y="4092501"/>
              <a:ext cx="874886" cy="1102995"/>
            </a:xfrm>
            <a:prstGeom prst="rect">
              <a:avLst/>
            </a:prstGeom>
            <a:noFill/>
            <a:ln>
              <a:noFill/>
            </a:ln>
          </p:spPr>
        </p:pic>
        <p:pic>
          <p:nvPicPr>
            <p:cNvPr descr="harvard.png" id="34" name="Google Shape;34;p4"/>
            <p:cNvPicPr preferRelativeResize="0"/>
            <p:nvPr/>
          </p:nvPicPr>
          <p:blipFill rotWithShape="1">
            <a:blip r:embed="rId3">
              <a:alphaModFix/>
            </a:blip>
            <a:srcRect b="0" l="0" r="0" t="0"/>
            <a:stretch/>
          </p:blipFill>
          <p:spPr>
            <a:xfrm>
              <a:off x="4283769" y="4092499"/>
              <a:ext cx="874395" cy="1102995"/>
            </a:xfrm>
            <a:prstGeom prst="rect">
              <a:avLst/>
            </a:prstGeom>
            <a:noFill/>
            <a:ln>
              <a:noFill/>
            </a:ln>
          </p:spPr>
        </p:pic>
      </p:grpSp>
      <p:sp>
        <p:nvSpPr>
          <p:cNvPr id="35" name="Google Shape;35;p4"/>
          <p:cNvSpPr/>
          <p:nvPr/>
        </p:nvSpPr>
        <p:spPr>
          <a:xfrm>
            <a:off x="5387184" y="3459656"/>
            <a:ext cx="1295898" cy="647949"/>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Karla"/>
                <a:ea typeface="Karla"/>
                <a:cs typeface="Karla"/>
                <a:sym typeface="Karla"/>
              </a:rPr>
              <a:t>AC295</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5"/>
          <p:cNvSpPr txBox="1"/>
          <p:nvPr>
            <p:ph idx="12" type="sldNum"/>
          </p:nvPr>
        </p:nvSpPr>
        <p:spPr>
          <a:xfrm>
            <a:off x="11460410" y="6333189"/>
            <a:ext cx="731700" cy="5247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42" name="Shape 42"/>
        <p:cNvGrpSpPr/>
        <p:nvPr/>
      </p:nvGrpSpPr>
      <p:grpSpPr>
        <a:xfrm>
          <a:off x="0" y="0"/>
          <a:ext cx="0" cy="0"/>
          <a:chOff x="0" y="0"/>
          <a:chExt cx="0" cy="0"/>
        </a:xfrm>
      </p:grpSpPr>
      <p:sp>
        <p:nvSpPr>
          <p:cNvPr id="43" name="Google Shape;43;p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chemeClr val="dk1"/>
              </a:buClr>
              <a:buSzPts val="6000"/>
              <a:buFont typeface="Karla"/>
              <a:buNone/>
              <a:defRPr b="0" i="0" sz="6000" u="none" cap="none" strike="noStrike">
                <a:solidFill>
                  <a:schemeClr val="dk1"/>
                </a:solidFill>
                <a:latin typeface="Karla"/>
                <a:ea typeface="Karla"/>
                <a:cs typeface="Karla"/>
                <a:sym typeface="Karl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4" name="Google Shape;44;p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marR="0" rtl="0" algn="ctr">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spcBef>
                <a:spcPts val="36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spcBef>
                <a:spcPts val="32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45" name="Google Shape;45;p7"/>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7"/>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7"/>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8" name="Shape 48"/>
        <p:cNvGrpSpPr/>
        <p:nvPr/>
      </p:nvGrpSpPr>
      <p:grpSpPr>
        <a:xfrm>
          <a:off x="0" y="0"/>
          <a:ext cx="0" cy="0"/>
          <a:chOff x="0" y="0"/>
          <a:chExt cx="0" cy="0"/>
        </a:xfrm>
      </p:grpSpPr>
      <p:sp>
        <p:nvSpPr>
          <p:cNvPr id="49" name="Google Shape;49;p8"/>
          <p:cNvSpPr txBox="1"/>
          <p:nvPr>
            <p:ph type="title"/>
          </p:nvPr>
        </p:nvSpPr>
        <p:spPr>
          <a:xfrm>
            <a:off x="269240" y="90725"/>
            <a:ext cx="10780800" cy="6813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0" name="Google Shape;50;p8"/>
          <p:cNvSpPr txBox="1"/>
          <p:nvPr>
            <p:ph idx="1" type="body"/>
          </p:nvPr>
        </p:nvSpPr>
        <p:spPr>
          <a:xfrm>
            <a:off x="645160" y="1253331"/>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8"/>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8"/>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8"/>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8"/>
          <p:cNvCxnSpPr/>
          <p:nvPr/>
        </p:nvCxnSpPr>
        <p:spPr>
          <a:xfrm>
            <a:off x="0" y="772160"/>
            <a:ext cx="12192000" cy="0"/>
          </a:xfrm>
          <a:prstGeom prst="straightConnector1">
            <a:avLst/>
          </a:prstGeom>
          <a:noFill/>
          <a:ln cap="flat" cmpd="sng" w="28575">
            <a:solidFill>
              <a:srgbClr val="3F3F3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9"/>
          <p:cNvSpPr txBox="1"/>
          <p:nvPr>
            <p:ph type="ctrTitle"/>
          </p:nvPr>
        </p:nvSpPr>
        <p:spPr>
          <a:xfrm>
            <a:off x="914400" y="1694902"/>
            <a:ext cx="10363200" cy="14700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0C0C0C"/>
              </a:buClr>
              <a:buSzPts val="3400"/>
              <a:buFont typeface="Karla"/>
              <a:buNone/>
              <a:defRPr b="0" i="0" sz="3400" u="none" cap="none" strike="noStrike">
                <a:solidFill>
                  <a:srgbClr val="0C0C0C"/>
                </a:solidFill>
                <a:latin typeface="Karla"/>
                <a:ea typeface="Karla"/>
                <a:cs typeface="Karla"/>
                <a:sym typeface="Karl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7" name="Google Shape;57;p9"/>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9"/>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9"/>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9"/>
          <p:cNvSpPr txBox="1"/>
          <p:nvPr/>
        </p:nvSpPr>
        <p:spPr>
          <a:xfrm>
            <a:off x="914400" y="4215645"/>
            <a:ext cx="101928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400" u="none" cap="none" strike="noStrike">
                <a:solidFill>
                  <a:srgbClr val="0C0C0C"/>
                </a:solidFill>
                <a:latin typeface="Karla"/>
                <a:ea typeface="Karla"/>
                <a:cs typeface="Karla"/>
                <a:sym typeface="Karla"/>
              </a:rPr>
              <a:t>Pavlos Protopapas</a:t>
            </a:r>
            <a:endParaRPr/>
          </a:p>
          <a:p>
            <a:pPr indent="0" lvl="0" marL="0" marR="0" rtl="0" algn="ctr">
              <a:spcBef>
                <a:spcPts val="0"/>
              </a:spcBef>
              <a:spcAft>
                <a:spcPts val="0"/>
              </a:spcAft>
              <a:buNone/>
            </a:pPr>
            <a:r>
              <a:rPr b="0" i="0" lang="en-US" sz="1600" u="none" cap="none" strike="noStrike">
                <a:solidFill>
                  <a:srgbClr val="0C0C0C"/>
                </a:solidFill>
                <a:latin typeface="Karla"/>
                <a:ea typeface="Karla"/>
                <a:cs typeface="Karla"/>
                <a:sym typeface="Karla"/>
              </a:rPr>
              <a:t>Institute for Applied Computational Science, Harvard</a:t>
            </a:r>
            <a:endParaRPr b="0" i="0" sz="1600" u="none" cap="none" strike="noStrike">
              <a:solidFill>
                <a:srgbClr val="0C0C0C"/>
              </a:solidFill>
              <a:latin typeface="Karla"/>
              <a:ea typeface="Karla"/>
              <a:cs typeface="Karla"/>
              <a:sym typeface="Karla"/>
            </a:endParaRPr>
          </a:p>
        </p:txBody>
      </p:sp>
      <p:grpSp>
        <p:nvGrpSpPr>
          <p:cNvPr id="61" name="Google Shape;61;p9"/>
          <p:cNvGrpSpPr/>
          <p:nvPr/>
        </p:nvGrpSpPr>
        <p:grpSpPr>
          <a:xfrm>
            <a:off x="4867033" y="5190392"/>
            <a:ext cx="2410038" cy="1348304"/>
            <a:chOff x="3383860" y="4092499"/>
            <a:chExt cx="1774304" cy="1102997"/>
          </a:xfrm>
        </p:grpSpPr>
        <p:pic>
          <p:nvPicPr>
            <p:cNvPr descr="iacs.png" id="62" name="Google Shape;62;p9"/>
            <p:cNvPicPr preferRelativeResize="0"/>
            <p:nvPr/>
          </p:nvPicPr>
          <p:blipFill rotWithShape="1">
            <a:blip r:embed="rId2">
              <a:alphaModFix/>
            </a:blip>
            <a:srcRect b="0" l="0" r="0" t="0"/>
            <a:stretch/>
          </p:blipFill>
          <p:spPr>
            <a:xfrm>
              <a:off x="3383860" y="4092501"/>
              <a:ext cx="874886" cy="1102995"/>
            </a:xfrm>
            <a:prstGeom prst="rect">
              <a:avLst/>
            </a:prstGeom>
            <a:noFill/>
            <a:ln>
              <a:noFill/>
            </a:ln>
          </p:spPr>
        </p:pic>
        <p:pic>
          <p:nvPicPr>
            <p:cNvPr descr="harvard.png" id="63" name="Google Shape;63;p9"/>
            <p:cNvPicPr preferRelativeResize="0"/>
            <p:nvPr/>
          </p:nvPicPr>
          <p:blipFill rotWithShape="1">
            <a:blip r:embed="rId3">
              <a:alphaModFix/>
            </a:blip>
            <a:srcRect b="0" l="0" r="0" t="0"/>
            <a:stretch/>
          </p:blipFill>
          <p:spPr>
            <a:xfrm>
              <a:off x="4283769" y="4092499"/>
              <a:ext cx="874395" cy="1102995"/>
            </a:xfrm>
            <a:prstGeom prst="rect">
              <a:avLst/>
            </a:prstGeom>
            <a:noFill/>
            <a:ln>
              <a:noFill/>
            </a:ln>
          </p:spPr>
        </p:pic>
      </p:grpSp>
      <p:sp>
        <p:nvSpPr>
          <p:cNvPr id="64" name="Google Shape;64;p9"/>
          <p:cNvSpPr/>
          <p:nvPr/>
        </p:nvSpPr>
        <p:spPr>
          <a:xfrm>
            <a:off x="5387184" y="3459656"/>
            <a:ext cx="1296000" cy="648000"/>
          </a:xfrm>
          <a:prstGeom prst="rect">
            <a:avLst/>
          </a:prstGeom>
          <a:solidFill>
            <a:srgbClr val="940D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Karla"/>
                <a:ea typeface="Karla"/>
                <a:cs typeface="Karla"/>
                <a:sym typeface="Karla"/>
              </a:rPr>
              <a:t>AC295</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0"/>
          <p:cNvSpPr txBox="1"/>
          <p:nvPr>
            <p:ph idx="12" type="sldNum"/>
          </p:nvPr>
        </p:nvSpPr>
        <p:spPr>
          <a:xfrm>
            <a:off x="11460410" y="6333189"/>
            <a:ext cx="731700" cy="524700"/>
          </a:xfrm>
          <a:prstGeom prst="rect">
            <a:avLst/>
          </a:prstGeom>
        </p:spPr>
        <p:txBody>
          <a:bodyPr anchorCtr="0" anchor="b"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utline">
  <p:cSld name="1_outline">
    <p:spTree>
      <p:nvGrpSpPr>
        <p:cNvPr id="67" name="Shape 67"/>
        <p:cNvGrpSpPr/>
        <p:nvPr/>
      </p:nvGrpSpPr>
      <p:grpSpPr>
        <a:xfrm>
          <a:off x="0" y="0"/>
          <a:ext cx="0" cy="0"/>
          <a:chOff x="0" y="0"/>
          <a:chExt cx="0" cy="0"/>
        </a:xfrm>
      </p:grpSpPr>
      <p:sp>
        <p:nvSpPr>
          <p:cNvPr id="68" name="Google Shape;68;p11"/>
          <p:cNvSpPr txBox="1"/>
          <p:nvPr>
            <p:ph idx="12" type="sldNum"/>
          </p:nvPr>
        </p:nvSpPr>
        <p:spPr>
          <a:xfrm>
            <a:off x="8462893" y="6389362"/>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1"/>
          <p:cNvPicPr preferRelativeResize="0"/>
          <p:nvPr/>
        </p:nvPicPr>
        <p:blipFill rotWithShape="1">
          <a:blip r:embed="rId2">
            <a:alphaModFix/>
          </a:blip>
          <a:srcRect b="0" l="0" r="0" t="0"/>
          <a:stretch/>
        </p:blipFill>
        <p:spPr>
          <a:xfrm>
            <a:off x="11206093" y="6238082"/>
            <a:ext cx="844809" cy="510957"/>
          </a:xfrm>
          <a:prstGeom prst="rect">
            <a:avLst/>
          </a:prstGeom>
          <a:noFill/>
          <a:ln>
            <a:noFill/>
          </a:ln>
        </p:spPr>
      </p:pic>
      <p:cxnSp>
        <p:nvCxnSpPr>
          <p:cNvPr id="70" name="Google Shape;70;p11"/>
          <p:cNvCxnSpPr/>
          <p:nvPr/>
        </p:nvCxnSpPr>
        <p:spPr>
          <a:xfrm>
            <a:off x="3930650" y="987254"/>
            <a:ext cx="4419600" cy="0"/>
          </a:xfrm>
          <a:prstGeom prst="straightConnector1">
            <a:avLst/>
          </a:prstGeom>
          <a:noFill/>
          <a:ln cap="flat" cmpd="sng" w="38100">
            <a:solidFill>
              <a:srgbClr val="7F7F7F"/>
            </a:solidFill>
            <a:prstDash val="solid"/>
            <a:round/>
            <a:headEnd len="sm" w="sm" type="none"/>
            <a:tailEnd len="sm" w="sm" type="none"/>
          </a:ln>
        </p:spPr>
      </p:cxnSp>
      <p:grpSp>
        <p:nvGrpSpPr>
          <p:cNvPr id="71" name="Google Shape;71;p11"/>
          <p:cNvGrpSpPr/>
          <p:nvPr/>
        </p:nvGrpSpPr>
        <p:grpSpPr>
          <a:xfrm>
            <a:off x="0" y="6238082"/>
            <a:ext cx="3302003" cy="589265"/>
            <a:chOff x="464927" y="6019573"/>
            <a:chExt cx="3302003" cy="589265"/>
          </a:xfrm>
        </p:grpSpPr>
        <p:sp>
          <p:nvSpPr>
            <p:cNvPr id="72" name="Google Shape;72;p11"/>
            <p:cNvSpPr/>
            <p:nvPr/>
          </p:nvSpPr>
          <p:spPr>
            <a:xfrm>
              <a:off x="675860" y="6019573"/>
              <a:ext cx="873900" cy="4371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 name="Google Shape;73;p11"/>
            <p:cNvSpPr txBox="1"/>
            <p:nvPr/>
          </p:nvSpPr>
          <p:spPr>
            <a:xfrm>
              <a:off x="464927" y="6097938"/>
              <a:ext cx="1296000" cy="5109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AC295</a:t>
              </a:r>
              <a:endParaRPr b="1" i="0" sz="1800" u="none" cap="none" strike="noStrike">
                <a:solidFill>
                  <a:schemeClr val="lt1"/>
                </a:solidFill>
                <a:latin typeface="Arial"/>
                <a:ea typeface="Arial"/>
                <a:cs typeface="Arial"/>
                <a:sym typeface="Arial"/>
              </a:endParaRPr>
            </a:p>
          </p:txBody>
        </p:sp>
        <p:sp>
          <p:nvSpPr>
            <p:cNvPr id="74" name="Google Shape;74;p11"/>
            <p:cNvSpPr/>
            <p:nvPr/>
          </p:nvSpPr>
          <p:spPr>
            <a:xfrm>
              <a:off x="1549897" y="6041219"/>
              <a:ext cx="2217033" cy="400110"/>
            </a:xfrm>
            <a:custGeom>
              <a:rect b="b" l="l" r="r" t="t"/>
              <a:pathLst>
                <a:path extrusionOk="0" fill="none" h="400110" w="2217033">
                  <a:moveTo>
                    <a:pt x="0" y="0"/>
                  </a:moveTo>
                  <a:cubicBezTo>
                    <a:pt x="263038" y="-7925"/>
                    <a:pt x="420560" y="1517"/>
                    <a:pt x="532088" y="0"/>
                  </a:cubicBezTo>
                  <a:cubicBezTo>
                    <a:pt x="643616" y="-1517"/>
                    <a:pt x="935144" y="292"/>
                    <a:pt x="1086346" y="0"/>
                  </a:cubicBezTo>
                  <a:cubicBezTo>
                    <a:pt x="1237548" y="-292"/>
                    <a:pt x="1501094" y="11016"/>
                    <a:pt x="1640604" y="0"/>
                  </a:cubicBezTo>
                  <a:cubicBezTo>
                    <a:pt x="1780114" y="-11016"/>
                    <a:pt x="1938923" y="9180"/>
                    <a:pt x="2217033" y="0"/>
                  </a:cubicBezTo>
                  <a:cubicBezTo>
                    <a:pt x="2212614" y="151559"/>
                    <a:pt x="2204076" y="313461"/>
                    <a:pt x="2217033" y="400110"/>
                  </a:cubicBezTo>
                  <a:cubicBezTo>
                    <a:pt x="2047578" y="378810"/>
                    <a:pt x="1914228" y="388589"/>
                    <a:pt x="1662775" y="400110"/>
                  </a:cubicBezTo>
                  <a:cubicBezTo>
                    <a:pt x="1411322" y="411631"/>
                    <a:pt x="1285485" y="408772"/>
                    <a:pt x="1152857" y="400110"/>
                  </a:cubicBezTo>
                  <a:cubicBezTo>
                    <a:pt x="1020229" y="391448"/>
                    <a:pt x="848944" y="401236"/>
                    <a:pt x="642940" y="400110"/>
                  </a:cubicBezTo>
                  <a:cubicBezTo>
                    <a:pt x="436936" y="398984"/>
                    <a:pt x="274007" y="426601"/>
                    <a:pt x="0" y="400110"/>
                  </a:cubicBezTo>
                  <a:cubicBezTo>
                    <a:pt x="14541" y="299461"/>
                    <a:pt x="-743" y="112982"/>
                    <a:pt x="0" y="0"/>
                  </a:cubicBezTo>
                  <a:close/>
                </a:path>
                <a:path extrusionOk="0" h="400110" w="2217033">
                  <a:moveTo>
                    <a:pt x="0" y="0"/>
                  </a:moveTo>
                  <a:cubicBezTo>
                    <a:pt x="207304" y="10404"/>
                    <a:pt x="309475" y="21847"/>
                    <a:pt x="532088" y="0"/>
                  </a:cubicBezTo>
                  <a:cubicBezTo>
                    <a:pt x="754701" y="-21847"/>
                    <a:pt x="777942" y="-4739"/>
                    <a:pt x="1019835" y="0"/>
                  </a:cubicBezTo>
                  <a:cubicBezTo>
                    <a:pt x="1261728" y="4739"/>
                    <a:pt x="1468228" y="-23737"/>
                    <a:pt x="1618434" y="0"/>
                  </a:cubicBezTo>
                  <a:cubicBezTo>
                    <a:pt x="1768640" y="23737"/>
                    <a:pt x="2032619" y="4821"/>
                    <a:pt x="2217033" y="0"/>
                  </a:cubicBezTo>
                  <a:cubicBezTo>
                    <a:pt x="2228653" y="88236"/>
                    <a:pt x="2227179" y="309932"/>
                    <a:pt x="2217033" y="400110"/>
                  </a:cubicBezTo>
                  <a:cubicBezTo>
                    <a:pt x="1978161" y="393684"/>
                    <a:pt x="1830757" y="404926"/>
                    <a:pt x="1707115" y="400110"/>
                  </a:cubicBezTo>
                  <a:cubicBezTo>
                    <a:pt x="1583473" y="395294"/>
                    <a:pt x="1347118" y="414480"/>
                    <a:pt x="1197198" y="400110"/>
                  </a:cubicBezTo>
                  <a:cubicBezTo>
                    <a:pt x="1047278" y="385740"/>
                    <a:pt x="777614" y="377421"/>
                    <a:pt x="598599" y="400110"/>
                  </a:cubicBezTo>
                  <a:cubicBezTo>
                    <a:pt x="419584" y="422799"/>
                    <a:pt x="177415" y="426553"/>
                    <a:pt x="0" y="400110"/>
                  </a:cubicBezTo>
                  <a:cubicBezTo>
                    <a:pt x="4306" y="228309"/>
                    <a:pt x="-14020" y="145186"/>
                    <a:pt x="0" y="0"/>
                  </a:cubicBezTo>
                  <a:close/>
                </a:path>
              </a:pathLst>
            </a:custGeom>
            <a:noFill/>
            <a:ln cap="flat" cmpd="sng" w="19050">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000" u="none" cap="none" strike="noStrike">
                  <a:solidFill>
                    <a:srgbClr val="7F7F7F"/>
                  </a:solidFill>
                  <a:latin typeface="Arial"/>
                  <a:ea typeface="Arial"/>
                  <a:cs typeface="Arial"/>
                  <a:sym typeface="Arial"/>
                </a:rPr>
                <a:t>Advanced Practical Data Science</a:t>
              </a:r>
              <a:endParaRPr/>
            </a:p>
            <a:p>
              <a:pPr indent="0" lvl="0" marL="0" marR="0" rtl="0" algn="l">
                <a:spcBef>
                  <a:spcPts val="0"/>
                </a:spcBef>
                <a:spcAft>
                  <a:spcPts val="0"/>
                </a:spcAft>
                <a:buNone/>
              </a:pPr>
              <a:r>
                <a:rPr b="1" lang="en-US" sz="1000">
                  <a:solidFill>
                    <a:srgbClr val="7F7F7F"/>
                  </a:solidFill>
                  <a:latin typeface="Arial"/>
                  <a:ea typeface="Arial"/>
                  <a:cs typeface="Arial"/>
                  <a:sym typeface="Arial"/>
                </a:rPr>
                <a:t>Pavlos Protopapas</a:t>
              </a:r>
              <a:endParaRPr b="1" sz="1000">
                <a:solidFill>
                  <a:srgbClr val="7F7F7F"/>
                </a:solidFill>
                <a:latin typeface="Arial"/>
                <a:ea typeface="Arial"/>
                <a:cs typeface="Arial"/>
                <a:sym typeface="Arial"/>
              </a:endParaRPr>
            </a:p>
          </p:txBody>
        </p:sp>
      </p:grpSp>
      <p:sp>
        <p:nvSpPr>
          <p:cNvPr id="75" name="Google Shape;75;p11"/>
          <p:cNvSpPr txBox="1"/>
          <p:nvPr>
            <p:ph idx="1" type="body"/>
          </p:nvPr>
        </p:nvSpPr>
        <p:spPr>
          <a:xfrm>
            <a:off x="2743200" y="1821235"/>
            <a:ext cx="6794400" cy="40494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228600" lvl="1" marL="914400"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6" name="Google Shape;76;p11"/>
          <p:cNvSpPr txBox="1"/>
          <p:nvPr>
            <p:ph idx="2" type="body"/>
          </p:nvPr>
        </p:nvSpPr>
        <p:spPr>
          <a:xfrm>
            <a:off x="2517913" y="174690"/>
            <a:ext cx="7172100" cy="645000"/>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760"/>
              </a:spcBef>
              <a:spcAft>
                <a:spcPts val="0"/>
              </a:spcAft>
              <a:buClr>
                <a:schemeClr val="dk1"/>
              </a:buClr>
              <a:buSzPts val="3800"/>
              <a:buFont typeface="Arial"/>
              <a:buNone/>
              <a:defRPr b="1" i="0" sz="3800" u="none" cap="none" strike="noStrike">
                <a:solidFill>
                  <a:schemeClr val="dk1"/>
                </a:solidFill>
                <a:latin typeface="Arial"/>
                <a:ea typeface="Arial"/>
                <a:cs typeface="Arial"/>
                <a:sym typeface="Arial"/>
              </a:defRPr>
            </a:lvl1pPr>
            <a:lvl2pPr indent="-228600" lvl="1" marL="914400" marR="0" rtl="0" algn="ctr">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ctr">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ctr">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609600" y="6356353"/>
            <a:ext cx="2844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4165600" y="6356353"/>
            <a:ext cx="3860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737600" y="6356353"/>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6"/>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Google Shape;41;p6"/>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codataset.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arxiv.org/pdf/1502.03044.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aclanthology.org/P02-1040.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7.png"/><Relationship Id="rId7" Type="http://schemas.openxmlformats.org/officeDocument/2006/relationships/image" Target="../media/image14.png"/><Relationship Id="rId8"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495450" y="1817550"/>
            <a:ext cx="11201100" cy="147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4400"/>
              <a:buFont typeface="Arial"/>
              <a:buNone/>
            </a:pPr>
            <a:r>
              <a:rPr b="1" lang="en-US" sz="4400">
                <a:solidFill>
                  <a:schemeClr val="dk1"/>
                </a:solidFill>
              </a:rPr>
              <a:t>A-Eye</a:t>
            </a:r>
            <a:r>
              <a:rPr b="1" lang="en-US" sz="4400">
                <a:solidFill>
                  <a:schemeClr val="dk1"/>
                </a:solidFill>
                <a:latin typeface="Arial"/>
                <a:ea typeface="Arial"/>
                <a:cs typeface="Arial"/>
                <a:sym typeface="Arial"/>
              </a:rPr>
              <a:t> App</a:t>
            </a:r>
            <a:r>
              <a:rPr b="1" lang="en-US" sz="4400">
                <a:solidFill>
                  <a:schemeClr val="dk1"/>
                </a:solidFill>
              </a:rPr>
              <a:t> </a:t>
            </a:r>
            <a:r>
              <a:rPr b="1" lang="en-US" sz="4400">
                <a:solidFill>
                  <a:schemeClr val="dk1"/>
                </a:solidFill>
                <a:latin typeface="Arial"/>
                <a:ea typeface="Arial"/>
                <a:cs typeface="Arial"/>
                <a:sym typeface="Arial"/>
              </a:rPr>
              <a:t>Project Outline</a:t>
            </a:r>
            <a:endParaRPr b="1" sz="4400">
              <a:solidFill>
                <a:schemeClr val="dk1"/>
              </a:solidFill>
              <a:latin typeface="Arial"/>
              <a:ea typeface="Arial"/>
              <a:cs typeface="Arial"/>
              <a:sym typeface="Arial"/>
            </a:endParaRPr>
          </a:p>
        </p:txBody>
      </p:sp>
      <p:sp>
        <p:nvSpPr>
          <p:cNvPr id="89" name="Google Shape;89;p13"/>
          <p:cNvSpPr txBox="1"/>
          <p:nvPr>
            <p:ph idx="1" type="subTitle"/>
          </p:nvPr>
        </p:nvSpPr>
        <p:spPr>
          <a:xfrm>
            <a:off x="1992150" y="3180375"/>
            <a:ext cx="8207700" cy="1163700"/>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100000"/>
              </a:lnSpc>
              <a:spcBef>
                <a:spcPts val="0"/>
              </a:spcBef>
              <a:spcAft>
                <a:spcPts val="0"/>
              </a:spcAft>
              <a:buClr>
                <a:schemeClr val="lt1"/>
              </a:buClr>
              <a:buSzPts val="2400"/>
              <a:buNone/>
            </a:pPr>
            <a:r>
              <a:rPr b="1" lang="en-US" sz="2500">
                <a:solidFill>
                  <a:schemeClr val="dk1"/>
                </a:solidFill>
                <a:latin typeface="Karla"/>
                <a:ea typeface="Karla"/>
                <a:cs typeface="Karla"/>
                <a:sym typeface="Karla"/>
              </a:rPr>
              <a:t>AC295</a:t>
            </a:r>
            <a:endParaRPr b="1" sz="2500">
              <a:solidFill>
                <a:schemeClr val="dk1"/>
              </a:solidFill>
              <a:latin typeface="Karla"/>
              <a:ea typeface="Karla"/>
              <a:cs typeface="Karla"/>
              <a:sym typeface="Karla"/>
            </a:endParaRPr>
          </a:p>
          <a:p>
            <a:pPr indent="0" lvl="0" marL="0" marR="0" rtl="0" algn="ctr">
              <a:lnSpc>
                <a:spcPct val="100000"/>
              </a:lnSpc>
              <a:spcBef>
                <a:spcPts val="0"/>
              </a:spcBef>
              <a:spcAft>
                <a:spcPts val="0"/>
              </a:spcAft>
              <a:buClr>
                <a:schemeClr val="lt1"/>
              </a:buClr>
              <a:buSzPts val="2400"/>
              <a:buFont typeface="Arial"/>
              <a:buNone/>
            </a:pPr>
            <a:r>
              <a:rPr b="1" lang="en-US" sz="2500">
                <a:solidFill>
                  <a:schemeClr val="dk1"/>
                </a:solidFill>
                <a:latin typeface="Karla"/>
                <a:ea typeface="Karla"/>
                <a:cs typeface="Karla"/>
                <a:sym typeface="Karla"/>
              </a:rPr>
              <a:t> Advanced Practical Data Science, MLOps</a:t>
            </a:r>
            <a:endParaRPr b="1" sz="2500">
              <a:solidFill>
                <a:schemeClr val="dk1"/>
              </a:solidFill>
              <a:latin typeface="Karla"/>
              <a:ea typeface="Karla"/>
              <a:cs typeface="Karla"/>
              <a:sym typeface="Karla"/>
            </a:endParaRPr>
          </a:p>
          <a:p>
            <a:pPr indent="0" lvl="0" marL="0" marR="0" rtl="0" algn="ctr">
              <a:lnSpc>
                <a:spcPct val="100000"/>
              </a:lnSpc>
              <a:spcBef>
                <a:spcPts val="0"/>
              </a:spcBef>
              <a:spcAft>
                <a:spcPts val="0"/>
              </a:spcAft>
              <a:buClr>
                <a:schemeClr val="lt1"/>
              </a:buClr>
              <a:buSzPts val="2400"/>
              <a:buFont typeface="Arial"/>
              <a:buNone/>
            </a:pPr>
            <a:r>
              <a:t/>
            </a:r>
            <a:endParaRPr b="1" sz="2500">
              <a:solidFill>
                <a:schemeClr val="dk1"/>
              </a:solidFill>
              <a:latin typeface="Karla"/>
              <a:ea typeface="Karla"/>
              <a:cs typeface="Karla"/>
              <a:sym typeface="Karla"/>
            </a:endParaRPr>
          </a:p>
        </p:txBody>
      </p:sp>
      <p:sp>
        <p:nvSpPr>
          <p:cNvPr id="90" name="Google Shape;90;p13"/>
          <p:cNvSpPr txBox="1"/>
          <p:nvPr/>
        </p:nvSpPr>
        <p:spPr>
          <a:xfrm>
            <a:off x="1293900" y="4448375"/>
            <a:ext cx="9604200" cy="1149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900">
                <a:solidFill>
                  <a:schemeClr val="dk1"/>
                </a:solidFill>
              </a:rPr>
              <a:t>Group Name: Pinkdrink</a:t>
            </a:r>
            <a:endParaRPr sz="1900">
              <a:solidFill>
                <a:schemeClr val="dk1"/>
              </a:solidFill>
            </a:endParaRPr>
          </a:p>
          <a:p>
            <a:pPr indent="0" lvl="0" marL="0" rtl="0" algn="ctr">
              <a:lnSpc>
                <a:spcPct val="115000"/>
              </a:lnSpc>
              <a:spcBef>
                <a:spcPts val="0"/>
              </a:spcBef>
              <a:spcAft>
                <a:spcPts val="0"/>
              </a:spcAft>
              <a:buNone/>
            </a:pPr>
            <a:r>
              <a:rPr lang="en-US" sz="1900">
                <a:solidFill>
                  <a:schemeClr val="dk1"/>
                </a:solidFill>
              </a:rPr>
              <a:t>Anita Mahinpei, Jiahui Tang, Benjamin Liu, </a:t>
            </a:r>
            <a:endParaRPr sz="1900">
              <a:solidFill>
                <a:schemeClr val="dk1"/>
              </a:solidFill>
            </a:endParaRPr>
          </a:p>
          <a:p>
            <a:pPr indent="0" lvl="0" marL="0" rtl="0" algn="ctr">
              <a:lnSpc>
                <a:spcPct val="115000"/>
              </a:lnSpc>
              <a:spcBef>
                <a:spcPts val="0"/>
              </a:spcBef>
              <a:spcAft>
                <a:spcPts val="0"/>
              </a:spcAft>
              <a:buNone/>
            </a:pPr>
            <a:r>
              <a:rPr lang="en-US" sz="1900">
                <a:solidFill>
                  <a:schemeClr val="dk1"/>
                </a:solidFill>
              </a:rPr>
              <a:t>Yingchen Liu, James Parker</a:t>
            </a:r>
            <a:endParaRPr sz="19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Process Flow</a:t>
            </a:r>
            <a:endParaRPr/>
          </a:p>
        </p:txBody>
      </p:sp>
      <p:grpSp>
        <p:nvGrpSpPr>
          <p:cNvPr id="215" name="Google Shape;215;p22"/>
          <p:cNvGrpSpPr/>
          <p:nvPr/>
        </p:nvGrpSpPr>
        <p:grpSpPr>
          <a:xfrm>
            <a:off x="1040361" y="2037153"/>
            <a:ext cx="1598760" cy="1052307"/>
            <a:chOff x="164875" y="2396600"/>
            <a:chExt cx="1199100" cy="789250"/>
          </a:xfrm>
        </p:grpSpPr>
        <p:grpSp>
          <p:nvGrpSpPr>
            <p:cNvPr id="216" name="Google Shape;216;p22"/>
            <p:cNvGrpSpPr/>
            <p:nvPr/>
          </p:nvGrpSpPr>
          <p:grpSpPr>
            <a:xfrm>
              <a:off x="235500" y="2396600"/>
              <a:ext cx="1081188" cy="479952"/>
              <a:chOff x="99400" y="4334875"/>
              <a:chExt cx="1081188" cy="479952"/>
            </a:xfrm>
          </p:grpSpPr>
          <p:sp>
            <p:nvSpPr>
              <p:cNvPr id="217" name="Google Shape;217;p22"/>
              <p:cNvSpPr/>
              <p:nvPr/>
            </p:nvSpPr>
            <p:spPr>
              <a:xfrm>
                <a:off x="99400" y="4334875"/>
                <a:ext cx="1081188" cy="479952"/>
              </a:xfrm>
              <a:prstGeom prst="cloud">
                <a:avLst/>
              </a:prstGeom>
              <a:solidFill>
                <a:srgbClr val="C9DAF8"/>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300"/>
              </a:p>
            </p:txBody>
          </p:sp>
          <p:sp>
            <p:nvSpPr>
              <p:cNvPr id="218" name="Google Shape;218;p22"/>
              <p:cNvSpPr/>
              <p:nvPr/>
            </p:nvSpPr>
            <p:spPr>
              <a:xfrm>
                <a:off x="376463" y="4473400"/>
                <a:ext cx="155898" cy="190512"/>
              </a:xfrm>
              <a:prstGeom prst="flowChartMultidocument">
                <a:avLst/>
              </a:prstGeom>
              <a:solidFill>
                <a:srgbClr val="EAD1DC"/>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9" name="Google Shape;219;p22"/>
              <p:cNvSpPr/>
              <p:nvPr/>
            </p:nvSpPr>
            <p:spPr>
              <a:xfrm>
                <a:off x="741013" y="4473400"/>
                <a:ext cx="155898" cy="190512"/>
              </a:xfrm>
              <a:prstGeom prst="flowChartMultidocument">
                <a:avLst/>
              </a:prstGeom>
              <a:solidFill>
                <a:srgbClr val="EAD1DC"/>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0" name="Google Shape;220;p22"/>
            <p:cNvSpPr txBox="1"/>
            <p:nvPr/>
          </p:nvSpPr>
          <p:spPr>
            <a:xfrm>
              <a:off x="164875" y="2908650"/>
              <a:ext cx="1199100" cy="277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200">
                  <a:solidFill>
                    <a:srgbClr val="666666"/>
                  </a:solidFill>
                </a:rPr>
                <a:t>COCO Website</a:t>
              </a:r>
              <a:endParaRPr b="1" sz="1200">
                <a:solidFill>
                  <a:srgbClr val="666666"/>
                </a:solidFill>
              </a:endParaRPr>
            </a:p>
          </p:txBody>
        </p:sp>
      </p:grpSp>
      <p:grpSp>
        <p:nvGrpSpPr>
          <p:cNvPr id="221" name="Google Shape;221;p22"/>
          <p:cNvGrpSpPr/>
          <p:nvPr/>
        </p:nvGrpSpPr>
        <p:grpSpPr>
          <a:xfrm>
            <a:off x="743042" y="3655449"/>
            <a:ext cx="2182970" cy="2700942"/>
            <a:chOff x="2844102" y="1866491"/>
            <a:chExt cx="1637269" cy="1275052"/>
          </a:xfrm>
        </p:grpSpPr>
        <p:grpSp>
          <p:nvGrpSpPr>
            <p:cNvPr id="222" name="Google Shape;222;p22"/>
            <p:cNvGrpSpPr/>
            <p:nvPr/>
          </p:nvGrpSpPr>
          <p:grpSpPr>
            <a:xfrm>
              <a:off x="2844102" y="1866491"/>
              <a:ext cx="1637269" cy="877173"/>
              <a:chOff x="2615502" y="1866491"/>
              <a:chExt cx="1637269" cy="877173"/>
            </a:xfrm>
          </p:grpSpPr>
          <p:sp>
            <p:nvSpPr>
              <p:cNvPr id="223" name="Google Shape;223;p22"/>
              <p:cNvSpPr/>
              <p:nvPr/>
            </p:nvSpPr>
            <p:spPr>
              <a:xfrm rot="-5400000">
                <a:off x="3074071" y="1564964"/>
                <a:ext cx="723600" cy="1633800"/>
              </a:xfrm>
              <a:prstGeom prst="corner">
                <a:avLst>
                  <a:gd fmla="val 74132" name="adj1"/>
                  <a:gd fmla="val 100000" name="adj2"/>
                </a:avLst>
              </a:prstGeom>
              <a:solidFill>
                <a:srgbClr val="D9D2E9"/>
              </a:solidFill>
              <a:ln cap="flat" cmpd="sng" w="9525">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4" name="Google Shape;224;p22"/>
              <p:cNvSpPr txBox="1"/>
              <p:nvPr/>
            </p:nvSpPr>
            <p:spPr>
              <a:xfrm>
                <a:off x="2615502" y="1866491"/>
                <a:ext cx="1621500" cy="16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1100">
                    <a:solidFill>
                      <a:srgbClr val="434343"/>
                    </a:solidFill>
                  </a:rPr>
                  <a:t>Data Collection</a:t>
                </a:r>
                <a:endParaRPr b="1" sz="1100">
                  <a:solidFill>
                    <a:srgbClr val="434343"/>
                  </a:solidFill>
                </a:endParaRPr>
              </a:p>
            </p:txBody>
          </p:sp>
        </p:grpSp>
        <p:sp>
          <p:nvSpPr>
            <p:cNvPr id="225" name="Google Shape;225;p22"/>
            <p:cNvSpPr txBox="1"/>
            <p:nvPr/>
          </p:nvSpPr>
          <p:spPr>
            <a:xfrm>
              <a:off x="2930223" y="2066942"/>
              <a:ext cx="1455000" cy="1074600"/>
            </a:xfrm>
            <a:prstGeom prst="rect">
              <a:avLst/>
            </a:prstGeom>
            <a:noFill/>
            <a:ln>
              <a:noFill/>
            </a:ln>
          </p:spPr>
          <p:txBody>
            <a:bodyPr anchorCtr="0" anchor="t" bIns="121900" lIns="0" spcFirstLastPara="1" rIns="0" wrap="square" tIns="121900">
              <a:noAutofit/>
            </a:bodyPr>
            <a:lstStyle/>
            <a:p>
              <a:pPr indent="0" lvl="0" marL="0" rtl="0" algn="l">
                <a:spcBef>
                  <a:spcPts val="0"/>
                </a:spcBef>
                <a:spcAft>
                  <a:spcPts val="0"/>
                </a:spcAft>
                <a:buNone/>
              </a:pPr>
              <a:r>
                <a:rPr b="1" lang="en-US" sz="1100">
                  <a:solidFill>
                    <a:srgbClr val="434343"/>
                  </a:solidFill>
                </a:rPr>
                <a:t>-</a:t>
              </a:r>
              <a:r>
                <a:rPr b="1" lang="en-US" sz="1200">
                  <a:solidFill>
                    <a:srgbClr val="434343"/>
                  </a:solidFill>
                </a:rPr>
                <a:t> Download MS-COCO captioning dataset</a:t>
              </a:r>
              <a:endParaRPr b="1" sz="1200">
                <a:solidFill>
                  <a:srgbClr val="434343"/>
                </a:solidFill>
              </a:endParaRPr>
            </a:p>
            <a:p>
              <a:pPr indent="0" lvl="0" marL="0" rtl="0" algn="l">
                <a:spcBef>
                  <a:spcPts val="0"/>
                </a:spcBef>
                <a:spcAft>
                  <a:spcPts val="0"/>
                </a:spcAft>
                <a:buNone/>
              </a:pPr>
              <a:r>
                <a:rPr b="1" lang="en-US" sz="1200">
                  <a:solidFill>
                    <a:srgbClr val="434343"/>
                  </a:solidFill>
                </a:rPr>
                <a:t>- Create pre-processing pipeline for images and captions</a:t>
              </a:r>
              <a:endParaRPr b="1" sz="1200">
                <a:solidFill>
                  <a:srgbClr val="434343"/>
                </a:solidFill>
              </a:endParaRPr>
            </a:p>
            <a:p>
              <a:pPr indent="0" lvl="0" marL="0" rtl="0" algn="l">
                <a:spcBef>
                  <a:spcPts val="0"/>
                </a:spcBef>
                <a:spcAft>
                  <a:spcPts val="0"/>
                </a:spcAft>
                <a:buNone/>
              </a:pPr>
              <a:r>
                <a:rPr b="1" lang="en-US" sz="1200">
                  <a:solidFill>
                    <a:srgbClr val="434343"/>
                  </a:solidFill>
                </a:rPr>
                <a:t>- Verify data</a:t>
              </a:r>
              <a:endParaRPr b="1" sz="1200">
                <a:solidFill>
                  <a:srgbClr val="434343"/>
                </a:solidFill>
              </a:endParaRPr>
            </a:p>
          </p:txBody>
        </p:sp>
      </p:grpSp>
      <p:grpSp>
        <p:nvGrpSpPr>
          <p:cNvPr id="226" name="Google Shape;226;p22"/>
          <p:cNvGrpSpPr/>
          <p:nvPr/>
        </p:nvGrpSpPr>
        <p:grpSpPr>
          <a:xfrm>
            <a:off x="8943581" y="4049564"/>
            <a:ext cx="2182970" cy="1169535"/>
            <a:chOff x="6657577" y="713091"/>
            <a:chExt cx="1637269" cy="877173"/>
          </a:xfrm>
        </p:grpSpPr>
        <p:grpSp>
          <p:nvGrpSpPr>
            <p:cNvPr id="227" name="Google Shape;227;p22"/>
            <p:cNvGrpSpPr/>
            <p:nvPr/>
          </p:nvGrpSpPr>
          <p:grpSpPr>
            <a:xfrm>
              <a:off x="6657577" y="713091"/>
              <a:ext cx="1637269" cy="877173"/>
              <a:chOff x="2615502" y="1866491"/>
              <a:chExt cx="1637269" cy="877173"/>
            </a:xfrm>
          </p:grpSpPr>
          <p:sp>
            <p:nvSpPr>
              <p:cNvPr id="228" name="Google Shape;228;p22"/>
              <p:cNvSpPr/>
              <p:nvPr/>
            </p:nvSpPr>
            <p:spPr>
              <a:xfrm rot="-5400000">
                <a:off x="3074071" y="1564964"/>
                <a:ext cx="723600" cy="1633800"/>
              </a:xfrm>
              <a:prstGeom prst="corner">
                <a:avLst>
                  <a:gd fmla="val 74132" name="adj1"/>
                  <a:gd fmla="val 100000" name="adj2"/>
                </a:avLst>
              </a:prstGeom>
              <a:solidFill>
                <a:srgbClr val="D9EAD3"/>
              </a:solidFill>
              <a:ln cap="flat" cmpd="sng" w="9525">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29" name="Google Shape;229;p22"/>
              <p:cNvSpPr txBox="1"/>
              <p:nvPr/>
            </p:nvSpPr>
            <p:spPr>
              <a:xfrm>
                <a:off x="2615502" y="1866491"/>
                <a:ext cx="1621500" cy="16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1100">
                    <a:solidFill>
                      <a:srgbClr val="434343"/>
                    </a:solidFill>
                  </a:rPr>
                  <a:t>App</a:t>
                </a:r>
                <a:endParaRPr b="1" sz="1100">
                  <a:solidFill>
                    <a:srgbClr val="434343"/>
                  </a:solidFill>
                </a:endParaRPr>
              </a:p>
            </p:txBody>
          </p:sp>
        </p:grpSp>
        <p:sp>
          <p:nvSpPr>
            <p:cNvPr id="230" name="Google Shape;230;p22"/>
            <p:cNvSpPr txBox="1"/>
            <p:nvPr/>
          </p:nvSpPr>
          <p:spPr>
            <a:xfrm>
              <a:off x="6743700" y="913550"/>
              <a:ext cx="1455000" cy="624300"/>
            </a:xfrm>
            <a:prstGeom prst="rect">
              <a:avLst/>
            </a:prstGeom>
            <a:noFill/>
            <a:ln>
              <a:noFill/>
            </a:ln>
          </p:spPr>
          <p:txBody>
            <a:bodyPr anchorCtr="0" anchor="t" bIns="121900" lIns="0" spcFirstLastPara="1" rIns="0" wrap="square" tIns="121900">
              <a:noAutofit/>
            </a:bodyPr>
            <a:lstStyle/>
            <a:p>
              <a:pPr indent="0" lvl="0" marL="0" rtl="0" algn="l">
                <a:spcBef>
                  <a:spcPts val="0"/>
                </a:spcBef>
                <a:spcAft>
                  <a:spcPts val="0"/>
                </a:spcAft>
                <a:buNone/>
              </a:pPr>
              <a:r>
                <a:rPr b="1" lang="en-US" sz="1100">
                  <a:solidFill>
                    <a:srgbClr val="434343"/>
                  </a:solidFill>
                </a:rPr>
                <a:t>-</a:t>
              </a:r>
              <a:r>
                <a:rPr b="1" lang="en-US" sz="1200">
                  <a:solidFill>
                    <a:srgbClr val="434343"/>
                  </a:solidFill>
                </a:rPr>
                <a:t> Upload Image</a:t>
              </a:r>
              <a:endParaRPr b="1" sz="1200">
                <a:solidFill>
                  <a:srgbClr val="434343"/>
                </a:solidFill>
              </a:endParaRPr>
            </a:p>
            <a:p>
              <a:pPr indent="0" lvl="0" marL="0" rtl="0" algn="l">
                <a:spcBef>
                  <a:spcPts val="0"/>
                </a:spcBef>
                <a:spcAft>
                  <a:spcPts val="0"/>
                </a:spcAft>
                <a:buNone/>
              </a:pPr>
              <a:r>
                <a:rPr b="1" lang="en-US" sz="1200">
                  <a:solidFill>
                    <a:srgbClr val="434343"/>
                  </a:solidFill>
                </a:rPr>
                <a:t>- Generate Captions</a:t>
              </a:r>
              <a:endParaRPr b="1" sz="1200">
                <a:solidFill>
                  <a:srgbClr val="434343"/>
                </a:solidFill>
              </a:endParaRPr>
            </a:p>
            <a:p>
              <a:pPr indent="0" lvl="0" marL="0" rtl="0" algn="l">
                <a:spcBef>
                  <a:spcPts val="0"/>
                </a:spcBef>
                <a:spcAft>
                  <a:spcPts val="0"/>
                </a:spcAft>
                <a:buNone/>
              </a:pPr>
              <a:r>
                <a:rPr b="1" lang="en-US" sz="1200">
                  <a:solidFill>
                    <a:srgbClr val="434343"/>
                  </a:solidFill>
                </a:rPr>
                <a:t>- View and read out captions</a:t>
              </a:r>
              <a:endParaRPr b="1" sz="1200">
                <a:solidFill>
                  <a:srgbClr val="434343"/>
                </a:solidFill>
              </a:endParaRPr>
            </a:p>
            <a:p>
              <a:pPr indent="0" lvl="0" marL="0" rtl="0" algn="l">
                <a:spcBef>
                  <a:spcPts val="0"/>
                </a:spcBef>
                <a:spcAft>
                  <a:spcPts val="0"/>
                </a:spcAft>
                <a:buNone/>
              </a:pPr>
              <a:r>
                <a:t/>
              </a:r>
              <a:endParaRPr sz="1900">
                <a:solidFill>
                  <a:srgbClr val="434343"/>
                </a:solidFill>
              </a:endParaRPr>
            </a:p>
          </p:txBody>
        </p:sp>
      </p:grpSp>
      <p:grpSp>
        <p:nvGrpSpPr>
          <p:cNvPr id="231" name="Google Shape;231;p22"/>
          <p:cNvGrpSpPr/>
          <p:nvPr/>
        </p:nvGrpSpPr>
        <p:grpSpPr>
          <a:xfrm>
            <a:off x="4474747" y="4069815"/>
            <a:ext cx="2182970" cy="1169535"/>
            <a:chOff x="6657577" y="3684891"/>
            <a:chExt cx="1637269" cy="877173"/>
          </a:xfrm>
        </p:grpSpPr>
        <p:grpSp>
          <p:nvGrpSpPr>
            <p:cNvPr id="232" name="Google Shape;232;p22"/>
            <p:cNvGrpSpPr/>
            <p:nvPr/>
          </p:nvGrpSpPr>
          <p:grpSpPr>
            <a:xfrm>
              <a:off x="6657577" y="3684891"/>
              <a:ext cx="1637269" cy="877173"/>
              <a:chOff x="2615502" y="1866491"/>
              <a:chExt cx="1637269" cy="877173"/>
            </a:xfrm>
          </p:grpSpPr>
          <p:sp>
            <p:nvSpPr>
              <p:cNvPr id="233" name="Google Shape;233;p22"/>
              <p:cNvSpPr/>
              <p:nvPr/>
            </p:nvSpPr>
            <p:spPr>
              <a:xfrm rot="-5400000">
                <a:off x="3074071" y="1564964"/>
                <a:ext cx="723600" cy="1633800"/>
              </a:xfrm>
              <a:prstGeom prst="corner">
                <a:avLst>
                  <a:gd fmla="val 74132" name="adj1"/>
                  <a:gd fmla="val 100000" name="adj2"/>
                </a:avLst>
              </a:prstGeom>
              <a:solidFill>
                <a:srgbClr val="C9DAF8"/>
              </a:solidFill>
              <a:ln cap="flat" cmpd="sng" w="9525">
                <a:solidFill>
                  <a:srgbClr val="99999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34" name="Google Shape;234;p22"/>
              <p:cNvSpPr txBox="1"/>
              <p:nvPr/>
            </p:nvSpPr>
            <p:spPr>
              <a:xfrm>
                <a:off x="2615502" y="1866491"/>
                <a:ext cx="1621500" cy="162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US" sz="1100">
                    <a:solidFill>
                      <a:srgbClr val="434343"/>
                    </a:solidFill>
                  </a:rPr>
                  <a:t>Data / Model Store</a:t>
                </a:r>
                <a:endParaRPr b="1" sz="1100">
                  <a:solidFill>
                    <a:srgbClr val="434343"/>
                  </a:solidFill>
                </a:endParaRPr>
              </a:p>
            </p:txBody>
          </p:sp>
        </p:grpSp>
        <p:sp>
          <p:nvSpPr>
            <p:cNvPr id="235" name="Google Shape;235;p22"/>
            <p:cNvSpPr txBox="1"/>
            <p:nvPr/>
          </p:nvSpPr>
          <p:spPr>
            <a:xfrm>
              <a:off x="6743700" y="3885363"/>
              <a:ext cx="687600" cy="624300"/>
            </a:xfrm>
            <a:prstGeom prst="rect">
              <a:avLst/>
            </a:prstGeom>
            <a:noFill/>
            <a:ln>
              <a:noFill/>
            </a:ln>
          </p:spPr>
          <p:txBody>
            <a:bodyPr anchorCtr="0" anchor="t" bIns="121900" lIns="0" spcFirstLastPara="1" rIns="0" wrap="square" tIns="121900">
              <a:noAutofit/>
            </a:bodyPr>
            <a:lstStyle/>
            <a:p>
              <a:pPr indent="0" lvl="0" marL="0" rtl="0" algn="l">
                <a:spcBef>
                  <a:spcPts val="0"/>
                </a:spcBef>
                <a:spcAft>
                  <a:spcPts val="0"/>
                </a:spcAft>
                <a:buNone/>
              </a:pPr>
              <a:r>
                <a:rPr b="1" lang="en-US" sz="1100">
                  <a:solidFill>
                    <a:srgbClr val="434343"/>
                  </a:solidFill>
                </a:rPr>
                <a:t>-</a:t>
              </a:r>
              <a:r>
                <a:rPr b="1" lang="en-US" sz="1200">
                  <a:solidFill>
                    <a:srgbClr val="434343"/>
                  </a:solidFill>
                </a:rPr>
                <a:t> Images</a:t>
              </a:r>
              <a:endParaRPr b="1" sz="1200">
                <a:solidFill>
                  <a:srgbClr val="434343"/>
                </a:solidFill>
              </a:endParaRPr>
            </a:p>
            <a:p>
              <a:pPr indent="0" lvl="0" marL="0" rtl="0" algn="l">
                <a:spcBef>
                  <a:spcPts val="0"/>
                </a:spcBef>
                <a:spcAft>
                  <a:spcPts val="0"/>
                </a:spcAft>
                <a:buNone/>
              </a:pPr>
              <a:r>
                <a:rPr b="1" lang="en-US" sz="1200">
                  <a:solidFill>
                    <a:srgbClr val="434343"/>
                  </a:solidFill>
                </a:rPr>
                <a:t>- Captions</a:t>
              </a:r>
              <a:endParaRPr b="1" sz="1200">
                <a:solidFill>
                  <a:srgbClr val="434343"/>
                </a:solidFill>
              </a:endParaRPr>
            </a:p>
            <a:p>
              <a:pPr indent="0" lvl="0" marL="0" rtl="0" algn="l">
                <a:spcBef>
                  <a:spcPts val="0"/>
                </a:spcBef>
                <a:spcAft>
                  <a:spcPts val="0"/>
                </a:spcAft>
                <a:buNone/>
              </a:pPr>
              <a:r>
                <a:t/>
              </a:r>
              <a:endParaRPr sz="1900">
                <a:solidFill>
                  <a:srgbClr val="434343"/>
                </a:solidFill>
              </a:endParaRPr>
            </a:p>
          </p:txBody>
        </p:sp>
      </p:grpSp>
      <p:cxnSp>
        <p:nvCxnSpPr>
          <p:cNvPr id="236" name="Google Shape;236;p22"/>
          <p:cNvCxnSpPr>
            <a:stCxn id="233" idx="3"/>
            <a:endCxn id="223" idx="1"/>
          </p:cNvCxnSpPr>
          <p:nvPr/>
        </p:nvCxnSpPr>
        <p:spPr>
          <a:xfrm rot="10800000">
            <a:off x="2925972" y="4747062"/>
            <a:ext cx="1553400" cy="9900"/>
          </a:xfrm>
          <a:prstGeom prst="straightConnector1">
            <a:avLst/>
          </a:prstGeom>
          <a:noFill/>
          <a:ln cap="flat" cmpd="sng" w="28575">
            <a:solidFill>
              <a:srgbClr val="999999"/>
            </a:solidFill>
            <a:prstDash val="solid"/>
            <a:round/>
            <a:headEnd len="med" w="med" type="triangle"/>
            <a:tailEnd len="med" w="med" type="none"/>
          </a:ln>
        </p:spPr>
      </p:cxnSp>
      <p:cxnSp>
        <p:nvCxnSpPr>
          <p:cNvPr id="237" name="Google Shape;237;p22"/>
          <p:cNvCxnSpPr>
            <a:stCxn id="224" idx="0"/>
            <a:endCxn id="220" idx="2"/>
          </p:cNvCxnSpPr>
          <p:nvPr/>
        </p:nvCxnSpPr>
        <p:spPr>
          <a:xfrm flipH="1" rot="10800000">
            <a:off x="1824015" y="3089349"/>
            <a:ext cx="15600" cy="566100"/>
          </a:xfrm>
          <a:prstGeom prst="straightConnector1">
            <a:avLst/>
          </a:prstGeom>
          <a:noFill/>
          <a:ln cap="flat" cmpd="sng" w="28575">
            <a:solidFill>
              <a:srgbClr val="999999"/>
            </a:solidFill>
            <a:prstDash val="solid"/>
            <a:round/>
            <a:headEnd len="med" w="med" type="triangle"/>
            <a:tailEnd len="med" w="med" type="none"/>
          </a:ln>
        </p:spPr>
      </p:cxnSp>
      <p:grpSp>
        <p:nvGrpSpPr>
          <p:cNvPr id="238" name="Google Shape;238;p22"/>
          <p:cNvGrpSpPr/>
          <p:nvPr/>
        </p:nvGrpSpPr>
        <p:grpSpPr>
          <a:xfrm>
            <a:off x="4548664" y="1866246"/>
            <a:ext cx="2054332" cy="1320667"/>
            <a:chOff x="2826300" y="1590225"/>
            <a:chExt cx="1405152" cy="990525"/>
          </a:xfrm>
        </p:grpSpPr>
        <p:grpSp>
          <p:nvGrpSpPr>
            <p:cNvPr id="239" name="Google Shape;239;p22"/>
            <p:cNvGrpSpPr/>
            <p:nvPr/>
          </p:nvGrpSpPr>
          <p:grpSpPr>
            <a:xfrm>
              <a:off x="2826300" y="1590225"/>
              <a:ext cx="1405152" cy="990525"/>
              <a:chOff x="358375" y="2010933"/>
              <a:chExt cx="1896036" cy="1454729"/>
            </a:xfrm>
          </p:grpSpPr>
          <p:sp>
            <p:nvSpPr>
              <p:cNvPr id="240" name="Google Shape;240;p22"/>
              <p:cNvSpPr/>
              <p:nvPr/>
            </p:nvSpPr>
            <p:spPr>
              <a:xfrm rot="-5400000">
                <a:off x="703111" y="1914361"/>
                <a:ext cx="1218000" cy="1884600"/>
              </a:xfrm>
              <a:prstGeom prst="corner">
                <a:avLst>
                  <a:gd fmla="val 74132" name="adj1"/>
                  <a:gd fmla="val 100000" name="adj2"/>
                </a:avLst>
              </a:prstGeom>
              <a:solidFill>
                <a:srgbClr val="FFF2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22"/>
              <p:cNvSpPr txBox="1"/>
              <p:nvPr/>
            </p:nvSpPr>
            <p:spPr>
              <a:xfrm>
                <a:off x="358375" y="2010933"/>
                <a:ext cx="1884600" cy="285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100">
                    <a:solidFill>
                      <a:srgbClr val="434343"/>
                    </a:solidFill>
                  </a:rPr>
                  <a:t>Colab</a:t>
                </a:r>
                <a:endParaRPr b="1" sz="1100">
                  <a:solidFill>
                    <a:srgbClr val="434343"/>
                  </a:solidFill>
                </a:endParaRPr>
              </a:p>
            </p:txBody>
          </p:sp>
        </p:grpSp>
        <p:grpSp>
          <p:nvGrpSpPr>
            <p:cNvPr id="242" name="Google Shape;242;p22"/>
            <p:cNvGrpSpPr/>
            <p:nvPr/>
          </p:nvGrpSpPr>
          <p:grpSpPr>
            <a:xfrm>
              <a:off x="2915950" y="1829833"/>
              <a:ext cx="1236581" cy="240679"/>
              <a:chOff x="4285857" y="2572238"/>
              <a:chExt cx="1288508" cy="240679"/>
            </a:xfrm>
          </p:grpSpPr>
          <p:sp>
            <p:nvSpPr>
              <p:cNvPr id="243" name="Google Shape;243;p22"/>
              <p:cNvSpPr/>
              <p:nvPr/>
            </p:nvSpPr>
            <p:spPr>
              <a:xfrm>
                <a:off x="4285857" y="2573480"/>
                <a:ext cx="448848" cy="239436"/>
              </a:xfrm>
              <a:prstGeom prst="flowChartMultidocument">
                <a:avLst/>
              </a:prstGeom>
              <a:solidFill>
                <a:srgbClr val="FFFFFF"/>
              </a:solidFill>
              <a:ln cap="flat" cmpd="sng" w="19050">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22"/>
              <p:cNvSpPr txBox="1"/>
              <p:nvPr/>
            </p:nvSpPr>
            <p:spPr>
              <a:xfrm>
                <a:off x="4746965" y="2572238"/>
                <a:ext cx="827400" cy="194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200"/>
                  <a:t>Notebooks</a:t>
                </a:r>
                <a:endParaRPr sz="1200"/>
              </a:p>
            </p:txBody>
          </p:sp>
        </p:grpSp>
      </p:grpSp>
      <p:sp>
        <p:nvSpPr>
          <p:cNvPr id="245" name="Google Shape;245;p22"/>
          <p:cNvSpPr txBox="1"/>
          <p:nvPr/>
        </p:nvSpPr>
        <p:spPr>
          <a:xfrm>
            <a:off x="5686383" y="4340900"/>
            <a:ext cx="916800" cy="832500"/>
          </a:xfrm>
          <a:prstGeom prst="rect">
            <a:avLst/>
          </a:prstGeom>
          <a:noFill/>
          <a:ln>
            <a:noFill/>
          </a:ln>
        </p:spPr>
        <p:txBody>
          <a:bodyPr anchorCtr="0" anchor="t" bIns="121900" lIns="0" spcFirstLastPara="1" rIns="0" wrap="square" tIns="121900">
            <a:noAutofit/>
          </a:bodyPr>
          <a:lstStyle/>
          <a:p>
            <a:pPr indent="0" lvl="0" marL="0" rtl="0" algn="l">
              <a:spcBef>
                <a:spcPts val="0"/>
              </a:spcBef>
              <a:spcAft>
                <a:spcPts val="0"/>
              </a:spcAft>
              <a:buNone/>
            </a:pPr>
            <a:r>
              <a:rPr b="1" lang="en-US" sz="1100">
                <a:solidFill>
                  <a:srgbClr val="434343"/>
                </a:solidFill>
              </a:rPr>
              <a:t>-</a:t>
            </a:r>
            <a:r>
              <a:rPr b="1" lang="en-US" sz="1200">
                <a:solidFill>
                  <a:srgbClr val="434343"/>
                </a:solidFill>
              </a:rPr>
              <a:t> Models</a:t>
            </a:r>
            <a:endParaRPr b="1" sz="1200">
              <a:solidFill>
                <a:srgbClr val="434343"/>
              </a:solidFill>
            </a:endParaRPr>
          </a:p>
          <a:p>
            <a:pPr indent="0" lvl="0" marL="0" rtl="0" algn="l">
              <a:spcBef>
                <a:spcPts val="0"/>
              </a:spcBef>
              <a:spcAft>
                <a:spcPts val="0"/>
              </a:spcAft>
              <a:buNone/>
            </a:pPr>
            <a:r>
              <a:rPr b="1" lang="en-US" sz="1200">
                <a:solidFill>
                  <a:srgbClr val="434343"/>
                </a:solidFill>
              </a:rPr>
              <a:t>- Metrics</a:t>
            </a:r>
            <a:endParaRPr b="1" sz="1200">
              <a:solidFill>
                <a:srgbClr val="434343"/>
              </a:solidFill>
            </a:endParaRPr>
          </a:p>
          <a:p>
            <a:pPr indent="0" lvl="0" marL="0" rtl="0" algn="l">
              <a:spcBef>
                <a:spcPts val="0"/>
              </a:spcBef>
              <a:spcAft>
                <a:spcPts val="0"/>
              </a:spcAft>
              <a:buNone/>
            </a:pPr>
            <a:r>
              <a:t/>
            </a:r>
            <a:endParaRPr sz="1900">
              <a:solidFill>
                <a:srgbClr val="434343"/>
              </a:solidFill>
            </a:endParaRPr>
          </a:p>
        </p:txBody>
      </p:sp>
      <p:cxnSp>
        <p:nvCxnSpPr>
          <p:cNvPr id="246" name="Google Shape;246;p22"/>
          <p:cNvCxnSpPr>
            <a:stCxn id="240" idx="2"/>
            <a:endCxn id="234" idx="0"/>
          </p:cNvCxnSpPr>
          <p:nvPr/>
        </p:nvCxnSpPr>
        <p:spPr>
          <a:xfrm flipH="1">
            <a:off x="5555625" y="3186913"/>
            <a:ext cx="26400" cy="882900"/>
          </a:xfrm>
          <a:prstGeom prst="straightConnector1">
            <a:avLst/>
          </a:prstGeom>
          <a:noFill/>
          <a:ln cap="flat" cmpd="sng" w="28575">
            <a:solidFill>
              <a:srgbClr val="999999"/>
            </a:solidFill>
            <a:prstDash val="solid"/>
            <a:round/>
            <a:headEnd len="med" w="med" type="triangle"/>
            <a:tailEnd len="med" w="med" type="triangle"/>
          </a:ln>
        </p:spPr>
      </p:cxnSp>
      <p:sp>
        <p:nvSpPr>
          <p:cNvPr id="247" name="Google Shape;247;p22"/>
          <p:cNvSpPr txBox="1"/>
          <p:nvPr/>
        </p:nvSpPr>
        <p:spPr>
          <a:xfrm>
            <a:off x="5113733" y="2563247"/>
            <a:ext cx="1140900" cy="58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100">
                <a:solidFill>
                  <a:srgbClr val="434343"/>
                </a:solidFill>
              </a:rPr>
              <a:t>- EDA</a:t>
            </a:r>
            <a:endParaRPr sz="1100">
              <a:solidFill>
                <a:srgbClr val="434343"/>
              </a:solidFill>
            </a:endParaRPr>
          </a:p>
          <a:p>
            <a:pPr indent="0" lvl="0" marL="0" rtl="0" algn="l">
              <a:spcBef>
                <a:spcPts val="0"/>
              </a:spcBef>
              <a:spcAft>
                <a:spcPts val="0"/>
              </a:spcAft>
              <a:buNone/>
            </a:pPr>
            <a:r>
              <a:rPr lang="en-US" sz="1100">
                <a:solidFill>
                  <a:srgbClr val="434343"/>
                </a:solidFill>
              </a:rPr>
              <a:t>- Train model</a:t>
            </a:r>
            <a:endParaRPr sz="1100">
              <a:solidFill>
                <a:srgbClr val="434343"/>
              </a:solidFill>
            </a:endParaRPr>
          </a:p>
          <a:p>
            <a:pPr indent="0" lvl="0" marL="0" rtl="0" algn="l">
              <a:spcBef>
                <a:spcPts val="0"/>
              </a:spcBef>
              <a:spcAft>
                <a:spcPts val="0"/>
              </a:spcAft>
              <a:buNone/>
            </a:pPr>
            <a:r>
              <a:rPr lang="en-US" sz="1100">
                <a:solidFill>
                  <a:srgbClr val="434343"/>
                </a:solidFill>
              </a:rPr>
              <a:t>- Evaluate</a:t>
            </a:r>
            <a:endParaRPr sz="1100">
              <a:solidFill>
                <a:srgbClr val="434343"/>
              </a:solidFill>
            </a:endParaRPr>
          </a:p>
          <a:p>
            <a:pPr indent="0" lvl="0" marL="0" rtl="0" algn="l">
              <a:spcBef>
                <a:spcPts val="0"/>
              </a:spcBef>
              <a:spcAft>
                <a:spcPts val="0"/>
              </a:spcAft>
              <a:buNone/>
            </a:pPr>
            <a:r>
              <a:t/>
            </a:r>
            <a:endParaRPr sz="1900">
              <a:solidFill>
                <a:srgbClr val="434343"/>
              </a:solidFill>
            </a:endParaRPr>
          </a:p>
        </p:txBody>
      </p:sp>
      <p:cxnSp>
        <p:nvCxnSpPr>
          <p:cNvPr id="248" name="Google Shape;248;p22"/>
          <p:cNvCxnSpPr>
            <a:stCxn id="228" idx="3"/>
            <a:endCxn id="233" idx="1"/>
          </p:cNvCxnSpPr>
          <p:nvPr/>
        </p:nvCxnSpPr>
        <p:spPr>
          <a:xfrm flipH="1">
            <a:off x="6657706" y="4736711"/>
            <a:ext cx="2290500" cy="20400"/>
          </a:xfrm>
          <a:prstGeom prst="straightConnector1">
            <a:avLst/>
          </a:prstGeom>
          <a:noFill/>
          <a:ln cap="flat" cmpd="sng" w="28575">
            <a:solidFill>
              <a:srgbClr val="999999"/>
            </a:solidFill>
            <a:prstDash val="solid"/>
            <a:round/>
            <a:headEnd len="med" w="med" type="triangle"/>
            <a:tailEnd len="med" w="med" type="none"/>
          </a:ln>
        </p:spPr>
      </p:cxnSp>
      <p:sp>
        <p:nvSpPr>
          <p:cNvPr id="249" name="Google Shape;249;p2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a:t>
            </a:r>
            <a:endParaRPr/>
          </a:p>
        </p:txBody>
      </p:sp>
      <p:sp>
        <p:nvSpPr>
          <p:cNvPr id="256" name="Google Shape;256;p23"/>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t>We will use the Microsoft </a:t>
            </a:r>
            <a:r>
              <a:rPr lang="en-US" sz="2400" u="sng">
                <a:solidFill>
                  <a:srgbClr val="1155CC"/>
                </a:solidFill>
                <a:hlinkClick r:id="rId3">
                  <a:extLst>
                    <a:ext uri="{A12FA001-AC4F-418D-AE19-62706E023703}">
                      <ahyp:hlinkClr val="tx"/>
                    </a:ext>
                  </a:extLst>
                </a:hlinkClick>
              </a:rPr>
              <a:t>Common Objects in Context</a:t>
            </a:r>
            <a:r>
              <a:rPr lang="en-US" sz="2400"/>
              <a:t> (COCO) data for our project. COCO is a large-scale object detection, segmentation, and captioning dataset. COCO has several features:</a:t>
            </a:r>
            <a:endParaRPr sz="2400"/>
          </a:p>
          <a:p>
            <a:pPr indent="-381000" lvl="0" marL="457200" rtl="0" algn="l">
              <a:lnSpc>
                <a:spcPct val="115000"/>
              </a:lnSpc>
              <a:spcBef>
                <a:spcPts val="0"/>
              </a:spcBef>
              <a:spcAft>
                <a:spcPts val="0"/>
              </a:spcAft>
              <a:buSzPts val="2400"/>
              <a:buChar char="●"/>
            </a:pPr>
            <a:r>
              <a:rPr lang="en-US" sz="2400"/>
              <a:t>Object segmentation</a:t>
            </a:r>
            <a:endParaRPr sz="2400"/>
          </a:p>
          <a:p>
            <a:pPr indent="-381000" lvl="0" marL="457200" rtl="0" algn="l">
              <a:lnSpc>
                <a:spcPct val="115000"/>
              </a:lnSpc>
              <a:spcBef>
                <a:spcPts val="0"/>
              </a:spcBef>
              <a:spcAft>
                <a:spcPts val="0"/>
              </a:spcAft>
              <a:buSzPts val="2400"/>
              <a:buChar char="●"/>
            </a:pPr>
            <a:r>
              <a:rPr lang="en-US" sz="2400"/>
              <a:t>Recognition in context</a:t>
            </a:r>
            <a:endParaRPr sz="2400"/>
          </a:p>
          <a:p>
            <a:pPr indent="-381000" lvl="0" marL="457200" rtl="0" algn="l">
              <a:lnSpc>
                <a:spcPct val="115000"/>
              </a:lnSpc>
              <a:spcBef>
                <a:spcPts val="0"/>
              </a:spcBef>
              <a:spcAft>
                <a:spcPts val="0"/>
              </a:spcAft>
              <a:buSzPts val="2400"/>
              <a:buChar char="●"/>
            </a:pPr>
            <a:r>
              <a:rPr lang="en-US" sz="2400"/>
              <a:t>Superpixel stuff segmentation</a:t>
            </a:r>
            <a:endParaRPr sz="2400"/>
          </a:p>
          <a:p>
            <a:pPr indent="-381000" lvl="0" marL="457200" marR="0" rtl="0" algn="l">
              <a:lnSpc>
                <a:spcPct val="115000"/>
              </a:lnSpc>
              <a:spcBef>
                <a:spcPts val="0"/>
              </a:spcBef>
              <a:spcAft>
                <a:spcPts val="0"/>
              </a:spcAft>
              <a:buSzPts val="2400"/>
              <a:buChar char="●"/>
            </a:pPr>
            <a:r>
              <a:rPr lang="en-US" sz="2400"/>
              <a:t>330K images (&gt;200K labeled)</a:t>
            </a:r>
            <a:endParaRPr sz="2400"/>
          </a:p>
          <a:p>
            <a:pPr indent="-381000" lvl="0" marL="457200" marR="0" rtl="0" algn="l">
              <a:lnSpc>
                <a:spcPct val="115000"/>
              </a:lnSpc>
              <a:spcBef>
                <a:spcPts val="0"/>
              </a:spcBef>
              <a:spcAft>
                <a:spcPts val="0"/>
              </a:spcAft>
              <a:buSzPts val="2400"/>
              <a:buChar char="●"/>
            </a:pPr>
            <a:r>
              <a:rPr lang="en-US" sz="2400"/>
              <a:t>1.5 million object instances</a:t>
            </a:r>
            <a:endParaRPr sz="2400"/>
          </a:p>
          <a:p>
            <a:pPr indent="-381000" lvl="0" marL="457200" marR="0" rtl="0" algn="l">
              <a:lnSpc>
                <a:spcPct val="115000"/>
              </a:lnSpc>
              <a:spcBef>
                <a:spcPts val="0"/>
              </a:spcBef>
              <a:spcAft>
                <a:spcPts val="0"/>
              </a:spcAft>
              <a:buSzPts val="2400"/>
              <a:buChar char="●"/>
            </a:pPr>
            <a:r>
              <a:rPr lang="en-US" sz="2400"/>
              <a:t>80 object categories</a:t>
            </a:r>
            <a:endParaRPr sz="2400"/>
          </a:p>
          <a:p>
            <a:pPr indent="-381000" lvl="0" marL="457200" marR="0" rtl="0" algn="l">
              <a:lnSpc>
                <a:spcPct val="115000"/>
              </a:lnSpc>
              <a:spcBef>
                <a:spcPts val="0"/>
              </a:spcBef>
              <a:spcAft>
                <a:spcPts val="0"/>
              </a:spcAft>
              <a:buSzPts val="2400"/>
              <a:buChar char="●"/>
            </a:pPr>
            <a:r>
              <a:rPr lang="en-US" sz="2400"/>
              <a:t>91 stuff categories</a:t>
            </a:r>
            <a:endParaRPr sz="2400"/>
          </a:p>
          <a:p>
            <a:pPr indent="-381000" lvl="0" marL="457200" marR="0" rtl="0" algn="l">
              <a:lnSpc>
                <a:spcPct val="115000"/>
              </a:lnSpc>
              <a:spcBef>
                <a:spcPts val="0"/>
              </a:spcBef>
              <a:spcAft>
                <a:spcPts val="0"/>
              </a:spcAft>
              <a:buSzPts val="2400"/>
              <a:buChar char="●"/>
            </a:pPr>
            <a:r>
              <a:rPr lang="en-US" sz="2400"/>
              <a:t>5 to 7 captions per image</a:t>
            </a:r>
            <a:endParaRPr sz="2400"/>
          </a:p>
          <a:p>
            <a:pPr indent="-381000" lvl="0" marL="457200" marR="0" rtl="0" algn="l">
              <a:lnSpc>
                <a:spcPct val="115000"/>
              </a:lnSpc>
              <a:spcBef>
                <a:spcPts val="0"/>
              </a:spcBef>
              <a:spcAft>
                <a:spcPts val="0"/>
              </a:spcAft>
              <a:buSzPts val="2400"/>
              <a:buChar char="●"/>
            </a:pPr>
            <a:r>
              <a:rPr lang="en-US" sz="2400"/>
              <a:t>250,000 people with keypoints</a:t>
            </a:r>
            <a:endParaRPr sz="2400"/>
          </a:p>
          <a:p>
            <a:pPr indent="0" lvl="0" marL="457200" marR="0" rtl="0" algn="l">
              <a:lnSpc>
                <a:spcPct val="115000"/>
              </a:lnSpc>
              <a:spcBef>
                <a:spcPts val="0"/>
              </a:spcBef>
              <a:spcAft>
                <a:spcPts val="0"/>
              </a:spcAft>
              <a:buNone/>
            </a:pPr>
            <a:r>
              <a:t/>
            </a:r>
            <a:endParaRPr sz="2400"/>
          </a:p>
        </p:txBody>
      </p:sp>
      <p:sp>
        <p:nvSpPr>
          <p:cNvPr id="257" name="Google Shape;257;p2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a:t>
            </a:r>
            <a:endParaRPr/>
          </a:p>
        </p:txBody>
      </p:sp>
      <p:sp>
        <p:nvSpPr>
          <p:cNvPr id="264" name="Google Shape;264;p24"/>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0C0C0C"/>
                </a:solidFill>
              </a:rPr>
              <a:t>We will be using the images with the caption labels for training models.</a:t>
            </a:r>
            <a:endParaRPr>
              <a:solidFill>
                <a:srgbClr val="0C0C0C"/>
              </a:solidFill>
            </a:endParaRPr>
          </a:p>
          <a:p>
            <a:pPr indent="0" lvl="0" marL="0" rtl="0" algn="l">
              <a:spcBef>
                <a:spcPts val="560"/>
              </a:spcBef>
              <a:spcAft>
                <a:spcPts val="0"/>
              </a:spcAft>
              <a:buNone/>
            </a:pPr>
            <a:r>
              <a:rPr lang="en-US"/>
              <a:t>Sample image with 5 gold captions:</a:t>
            </a:r>
            <a:endParaRPr/>
          </a:p>
        </p:txBody>
      </p:sp>
      <p:sp>
        <p:nvSpPr>
          <p:cNvPr id="265" name="Google Shape;265;p2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6" name="Google Shape;266;p24"/>
          <p:cNvPicPr preferRelativeResize="0"/>
          <p:nvPr/>
        </p:nvPicPr>
        <p:blipFill rotWithShape="1">
          <a:blip r:embed="rId3">
            <a:alphaModFix/>
          </a:blip>
          <a:srcRect b="0" l="0" r="0" t="6480"/>
          <a:stretch/>
        </p:blipFill>
        <p:spPr>
          <a:xfrm>
            <a:off x="3255250" y="2785850"/>
            <a:ext cx="5681500" cy="373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Infrastructure</a:t>
            </a:r>
            <a:endParaRPr/>
          </a:p>
        </p:txBody>
      </p:sp>
      <p:sp>
        <p:nvSpPr>
          <p:cNvPr id="273" name="Google Shape;273;p25"/>
          <p:cNvSpPr txBox="1"/>
          <p:nvPr>
            <p:ph idx="1" type="body"/>
          </p:nvPr>
        </p:nvSpPr>
        <p:spPr>
          <a:xfrm>
            <a:off x="401860" y="849906"/>
            <a:ext cx="10515600" cy="4351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sz="2400">
                <a:solidFill>
                  <a:srgbClr val="0C0C0C"/>
                </a:solidFill>
              </a:rPr>
              <a:t>We’ve set up team project on </a:t>
            </a:r>
            <a:r>
              <a:rPr b="1" lang="en-US" sz="2400">
                <a:solidFill>
                  <a:srgbClr val="0C0C0C"/>
                </a:solidFill>
              </a:rPr>
              <a:t>Google Cloud Platform</a:t>
            </a:r>
            <a:r>
              <a:rPr lang="en-US" sz="2400">
                <a:solidFill>
                  <a:srgbClr val="0C0C0C"/>
                </a:solidFill>
              </a:rPr>
              <a:t> with raw COCO data uploaded to Google Cloud Storage and VM Instance for future deployment, scaling and automation. </a:t>
            </a:r>
            <a:endParaRPr sz="2400">
              <a:solidFill>
                <a:srgbClr val="0C0C0C"/>
              </a:solidFill>
            </a:endParaRPr>
          </a:p>
          <a:p>
            <a:pPr indent="0" lvl="0" marL="0" rtl="0" algn="l">
              <a:spcBef>
                <a:spcPts val="560"/>
              </a:spcBef>
              <a:spcAft>
                <a:spcPts val="0"/>
              </a:spcAft>
              <a:buNone/>
            </a:pPr>
            <a:r>
              <a:t/>
            </a:r>
            <a:endParaRPr sz="2400">
              <a:solidFill>
                <a:srgbClr val="0C0C0C"/>
              </a:solidFill>
            </a:endParaRPr>
          </a:p>
        </p:txBody>
      </p:sp>
      <p:sp>
        <p:nvSpPr>
          <p:cNvPr id="274" name="Google Shape;274;p2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5" name="Google Shape;275;p25"/>
          <p:cNvPicPr preferRelativeResize="0"/>
          <p:nvPr/>
        </p:nvPicPr>
        <p:blipFill>
          <a:blip r:embed="rId3">
            <a:alphaModFix/>
          </a:blip>
          <a:stretch>
            <a:fillRect/>
          </a:stretch>
        </p:blipFill>
        <p:spPr>
          <a:xfrm>
            <a:off x="1034350" y="2272449"/>
            <a:ext cx="9375852" cy="4156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EDA Results</a:t>
            </a:r>
            <a:endParaRPr/>
          </a:p>
        </p:txBody>
      </p:sp>
      <p:sp>
        <p:nvSpPr>
          <p:cNvPr id="282" name="Google Shape;282;p2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3" name="Google Shape;283;p26"/>
          <p:cNvPicPr preferRelativeResize="0"/>
          <p:nvPr/>
        </p:nvPicPr>
        <p:blipFill>
          <a:blip r:embed="rId3">
            <a:alphaModFix/>
          </a:blip>
          <a:stretch>
            <a:fillRect/>
          </a:stretch>
        </p:blipFill>
        <p:spPr>
          <a:xfrm>
            <a:off x="348075" y="3781138"/>
            <a:ext cx="5571550" cy="2940300"/>
          </a:xfrm>
          <a:prstGeom prst="rect">
            <a:avLst/>
          </a:prstGeom>
          <a:noFill/>
          <a:ln>
            <a:noFill/>
          </a:ln>
        </p:spPr>
      </p:pic>
      <p:pic>
        <p:nvPicPr>
          <p:cNvPr id="284" name="Google Shape;284;p26"/>
          <p:cNvPicPr preferRelativeResize="0"/>
          <p:nvPr/>
        </p:nvPicPr>
        <p:blipFill>
          <a:blip r:embed="rId4">
            <a:alphaModFix/>
          </a:blip>
          <a:stretch>
            <a:fillRect/>
          </a:stretch>
        </p:blipFill>
        <p:spPr>
          <a:xfrm>
            <a:off x="6259900" y="1049925"/>
            <a:ext cx="5724525" cy="3054915"/>
          </a:xfrm>
          <a:prstGeom prst="rect">
            <a:avLst/>
          </a:prstGeom>
          <a:noFill/>
          <a:ln>
            <a:noFill/>
          </a:ln>
        </p:spPr>
      </p:pic>
      <p:pic>
        <p:nvPicPr>
          <p:cNvPr id="285" name="Google Shape;285;p26"/>
          <p:cNvPicPr preferRelativeResize="0"/>
          <p:nvPr/>
        </p:nvPicPr>
        <p:blipFill>
          <a:blip r:embed="rId5">
            <a:alphaModFix/>
          </a:blip>
          <a:stretch>
            <a:fillRect/>
          </a:stretch>
        </p:blipFill>
        <p:spPr>
          <a:xfrm>
            <a:off x="1851925" y="1162629"/>
            <a:ext cx="4067700" cy="2618520"/>
          </a:xfrm>
          <a:prstGeom prst="rect">
            <a:avLst/>
          </a:prstGeom>
          <a:noFill/>
          <a:ln>
            <a:noFill/>
          </a:ln>
        </p:spPr>
      </p:pic>
      <p:sp>
        <p:nvSpPr>
          <p:cNvPr id="286" name="Google Shape;286;p26"/>
          <p:cNvSpPr txBox="1"/>
          <p:nvPr/>
        </p:nvSpPr>
        <p:spPr>
          <a:xfrm>
            <a:off x="429525" y="1352100"/>
            <a:ext cx="171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accent1"/>
                </a:solidFill>
              </a:rPr>
              <a:t>Most images have 5 captions</a:t>
            </a:r>
            <a:endParaRPr b="1" sz="1500">
              <a:solidFill>
                <a:schemeClr val="accent1"/>
              </a:solidFill>
            </a:endParaRPr>
          </a:p>
        </p:txBody>
      </p:sp>
      <p:sp>
        <p:nvSpPr>
          <p:cNvPr id="287" name="Google Shape;287;p26"/>
          <p:cNvSpPr txBox="1"/>
          <p:nvPr/>
        </p:nvSpPr>
        <p:spPr>
          <a:xfrm>
            <a:off x="6009150" y="6015825"/>
            <a:ext cx="565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accent1"/>
                </a:solidFill>
              </a:rPr>
              <a:t>The distribution of the number of words in the captions is slightly right skewed but in general centered around 10</a:t>
            </a:r>
            <a:endParaRPr b="1" sz="1500">
              <a:solidFill>
                <a:schemeClr val="accent1"/>
              </a:solidFill>
            </a:endParaRPr>
          </a:p>
        </p:txBody>
      </p:sp>
      <p:sp>
        <p:nvSpPr>
          <p:cNvPr id="288" name="Google Shape;288;p26"/>
          <p:cNvSpPr txBox="1"/>
          <p:nvPr/>
        </p:nvSpPr>
        <p:spPr>
          <a:xfrm>
            <a:off x="7721975" y="4104850"/>
            <a:ext cx="4067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accent1"/>
                </a:solidFill>
              </a:rPr>
              <a:t>Most images contain less than 10 objects</a:t>
            </a:r>
            <a:endParaRPr b="1" sz="1500">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EDA Results</a:t>
            </a:r>
            <a:endParaRPr/>
          </a:p>
        </p:txBody>
      </p:sp>
      <p:sp>
        <p:nvSpPr>
          <p:cNvPr id="295" name="Google Shape;295;p2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6" name="Google Shape;296;p27"/>
          <p:cNvPicPr preferRelativeResize="0"/>
          <p:nvPr/>
        </p:nvPicPr>
        <p:blipFill>
          <a:blip r:embed="rId3">
            <a:alphaModFix/>
          </a:blip>
          <a:stretch>
            <a:fillRect/>
          </a:stretch>
        </p:blipFill>
        <p:spPr>
          <a:xfrm>
            <a:off x="211450" y="2073138"/>
            <a:ext cx="5910075" cy="3118950"/>
          </a:xfrm>
          <a:prstGeom prst="rect">
            <a:avLst/>
          </a:prstGeom>
          <a:noFill/>
          <a:ln>
            <a:noFill/>
          </a:ln>
        </p:spPr>
      </p:pic>
      <p:pic>
        <p:nvPicPr>
          <p:cNvPr id="297" name="Google Shape;297;p27"/>
          <p:cNvPicPr preferRelativeResize="0"/>
          <p:nvPr/>
        </p:nvPicPr>
        <p:blipFill>
          <a:blip r:embed="rId4">
            <a:alphaModFix/>
          </a:blip>
          <a:stretch>
            <a:fillRect/>
          </a:stretch>
        </p:blipFill>
        <p:spPr>
          <a:xfrm>
            <a:off x="6248859" y="908875"/>
            <a:ext cx="5627840" cy="5447474"/>
          </a:xfrm>
          <a:prstGeom prst="rect">
            <a:avLst/>
          </a:prstGeom>
          <a:noFill/>
          <a:ln>
            <a:noFill/>
          </a:ln>
        </p:spPr>
      </p:pic>
      <p:sp>
        <p:nvSpPr>
          <p:cNvPr id="298" name="Google Shape;298;p27"/>
          <p:cNvSpPr txBox="1"/>
          <p:nvPr/>
        </p:nvSpPr>
        <p:spPr>
          <a:xfrm>
            <a:off x="1122325" y="2635438"/>
            <a:ext cx="499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accent6"/>
                </a:solidFill>
              </a:rPr>
              <a:t>Top 3 - Classes with the Most Observations (# boxes)</a:t>
            </a:r>
            <a:endParaRPr b="1" sz="1500">
              <a:solidFill>
                <a:schemeClr val="accent6"/>
              </a:solidFill>
            </a:endParaRPr>
          </a:p>
          <a:p>
            <a:pPr indent="0" lvl="0" marL="0" rtl="0" algn="l">
              <a:spcBef>
                <a:spcPts val="0"/>
              </a:spcBef>
              <a:spcAft>
                <a:spcPts val="0"/>
              </a:spcAft>
              <a:buNone/>
            </a:pPr>
            <a:r>
              <a:rPr b="1" lang="en-US" sz="1500">
                <a:solidFill>
                  <a:schemeClr val="accent6"/>
                </a:solidFill>
              </a:rPr>
              <a:t>1 - person</a:t>
            </a:r>
            <a:endParaRPr b="1" sz="1500">
              <a:solidFill>
                <a:schemeClr val="accent6"/>
              </a:solidFill>
            </a:endParaRPr>
          </a:p>
          <a:p>
            <a:pPr indent="0" lvl="0" marL="0" rtl="0" algn="l">
              <a:spcBef>
                <a:spcPts val="0"/>
              </a:spcBef>
              <a:spcAft>
                <a:spcPts val="0"/>
              </a:spcAft>
              <a:buNone/>
            </a:pPr>
            <a:r>
              <a:rPr b="1" lang="en-US" sz="1500">
                <a:solidFill>
                  <a:schemeClr val="accent6"/>
                </a:solidFill>
              </a:rPr>
              <a:t>3 - car</a:t>
            </a:r>
            <a:endParaRPr b="1" sz="1500">
              <a:solidFill>
                <a:schemeClr val="accent6"/>
              </a:solidFill>
            </a:endParaRPr>
          </a:p>
          <a:p>
            <a:pPr indent="0" lvl="0" marL="0" rtl="0" algn="l">
              <a:spcBef>
                <a:spcPts val="0"/>
              </a:spcBef>
              <a:spcAft>
                <a:spcPts val="0"/>
              </a:spcAft>
              <a:buNone/>
            </a:pPr>
            <a:r>
              <a:rPr b="1" lang="en-US" sz="1500">
                <a:solidFill>
                  <a:schemeClr val="accent6"/>
                </a:solidFill>
              </a:rPr>
              <a:t>62 - chair</a:t>
            </a:r>
            <a:endParaRPr b="1" sz="1500">
              <a:solidFill>
                <a:schemeClr val="accent6"/>
              </a:solidFill>
            </a:endParaRPr>
          </a:p>
        </p:txBody>
      </p:sp>
      <p:sp>
        <p:nvSpPr>
          <p:cNvPr id="299" name="Google Shape;299;p27"/>
          <p:cNvSpPr txBox="1"/>
          <p:nvPr/>
        </p:nvSpPr>
        <p:spPr>
          <a:xfrm>
            <a:off x="7158192" y="1180025"/>
            <a:ext cx="3628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38761D"/>
                </a:solidFill>
              </a:rPr>
              <a:t>Top 3 - Highest Average Box Size</a:t>
            </a:r>
            <a:endParaRPr b="1" sz="1500">
              <a:solidFill>
                <a:srgbClr val="38761D"/>
              </a:solidFill>
            </a:endParaRPr>
          </a:p>
          <a:p>
            <a:pPr indent="0" lvl="0" marL="0" rtl="0" algn="l">
              <a:spcBef>
                <a:spcPts val="0"/>
              </a:spcBef>
              <a:spcAft>
                <a:spcPts val="0"/>
              </a:spcAft>
              <a:buNone/>
            </a:pPr>
            <a:r>
              <a:rPr b="1" lang="en-US" sz="1500">
                <a:solidFill>
                  <a:srgbClr val="38761D"/>
                </a:solidFill>
              </a:rPr>
              <a:t>65</a:t>
            </a:r>
            <a:r>
              <a:rPr b="1" lang="en-US" sz="1500">
                <a:solidFill>
                  <a:srgbClr val="38761D"/>
                </a:solidFill>
              </a:rPr>
              <a:t> - bed</a:t>
            </a:r>
            <a:endParaRPr b="1" sz="1500">
              <a:solidFill>
                <a:srgbClr val="38761D"/>
              </a:solidFill>
            </a:endParaRPr>
          </a:p>
          <a:p>
            <a:pPr indent="0" lvl="0" marL="0" rtl="0" algn="l">
              <a:spcBef>
                <a:spcPts val="0"/>
              </a:spcBef>
              <a:spcAft>
                <a:spcPts val="0"/>
              </a:spcAft>
              <a:buNone/>
            </a:pPr>
            <a:r>
              <a:rPr b="1" lang="en-US" sz="1500">
                <a:solidFill>
                  <a:srgbClr val="38761D"/>
                </a:solidFill>
              </a:rPr>
              <a:t>67 - dining table</a:t>
            </a:r>
            <a:endParaRPr b="1" sz="1500">
              <a:solidFill>
                <a:srgbClr val="38761D"/>
              </a:solidFill>
            </a:endParaRPr>
          </a:p>
          <a:p>
            <a:pPr indent="0" lvl="0" marL="0" rtl="0" algn="l">
              <a:spcBef>
                <a:spcPts val="0"/>
              </a:spcBef>
              <a:spcAft>
                <a:spcPts val="0"/>
              </a:spcAft>
              <a:buNone/>
            </a:pPr>
            <a:r>
              <a:rPr b="1" lang="en-US" sz="1500">
                <a:solidFill>
                  <a:srgbClr val="38761D"/>
                </a:solidFill>
              </a:rPr>
              <a:t>7 - train</a:t>
            </a:r>
            <a:endParaRPr b="1" sz="1500">
              <a:solidFill>
                <a:srgbClr val="38761D"/>
              </a:solidFill>
            </a:endParaRPr>
          </a:p>
        </p:txBody>
      </p:sp>
      <p:sp>
        <p:nvSpPr>
          <p:cNvPr id="300" name="Google Shape;300;p27"/>
          <p:cNvSpPr txBox="1"/>
          <p:nvPr/>
        </p:nvSpPr>
        <p:spPr>
          <a:xfrm>
            <a:off x="6865990" y="3827150"/>
            <a:ext cx="4212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rgbClr val="E60028"/>
                </a:solidFill>
              </a:rPr>
              <a:t>Bottom</a:t>
            </a:r>
            <a:r>
              <a:rPr b="1" lang="en-US" sz="1500">
                <a:solidFill>
                  <a:srgbClr val="E60028"/>
                </a:solidFill>
              </a:rPr>
              <a:t> 3 - Lowest Average Box Size</a:t>
            </a:r>
            <a:endParaRPr b="1" sz="1500">
              <a:solidFill>
                <a:srgbClr val="E60028"/>
              </a:solidFill>
            </a:endParaRPr>
          </a:p>
          <a:p>
            <a:pPr indent="0" lvl="0" marL="0" rtl="0" algn="l">
              <a:spcBef>
                <a:spcPts val="0"/>
              </a:spcBef>
              <a:spcAft>
                <a:spcPts val="0"/>
              </a:spcAft>
              <a:buNone/>
            </a:pPr>
            <a:r>
              <a:rPr b="1" lang="en-US" sz="1500">
                <a:solidFill>
                  <a:srgbClr val="E60028"/>
                </a:solidFill>
              </a:rPr>
              <a:t>37 - sports ball</a:t>
            </a:r>
            <a:endParaRPr b="1" sz="1500">
              <a:solidFill>
                <a:srgbClr val="E60028"/>
              </a:solidFill>
            </a:endParaRPr>
          </a:p>
          <a:p>
            <a:pPr indent="0" lvl="0" marL="0" rtl="0" algn="l">
              <a:spcBef>
                <a:spcPts val="0"/>
              </a:spcBef>
              <a:spcAft>
                <a:spcPts val="0"/>
              </a:spcAft>
              <a:buNone/>
            </a:pPr>
            <a:r>
              <a:rPr b="1" lang="en-US" sz="1500">
                <a:solidFill>
                  <a:srgbClr val="E60028"/>
                </a:solidFill>
              </a:rPr>
              <a:t>39 - baseball bat</a:t>
            </a:r>
            <a:endParaRPr b="1" sz="1500">
              <a:solidFill>
                <a:srgbClr val="E60028"/>
              </a:solidFill>
            </a:endParaRPr>
          </a:p>
          <a:p>
            <a:pPr indent="0" lvl="0" marL="0" rtl="0" algn="l">
              <a:spcBef>
                <a:spcPts val="0"/>
              </a:spcBef>
              <a:spcAft>
                <a:spcPts val="0"/>
              </a:spcAft>
              <a:buNone/>
            </a:pPr>
            <a:r>
              <a:rPr b="1" lang="en-US" sz="1500">
                <a:solidFill>
                  <a:srgbClr val="E60028"/>
                </a:solidFill>
              </a:rPr>
              <a:t>35 - skis</a:t>
            </a:r>
            <a:endParaRPr b="1" sz="1500">
              <a:solidFill>
                <a:srgbClr val="E60028"/>
              </a:solidFill>
            </a:endParaRPr>
          </a:p>
          <a:p>
            <a:pPr indent="0" lvl="0" marL="0" rtl="0" algn="l">
              <a:spcBef>
                <a:spcPts val="0"/>
              </a:spcBef>
              <a:spcAft>
                <a:spcPts val="0"/>
              </a:spcAft>
              <a:buNone/>
            </a:pPr>
            <a:r>
              <a:t/>
            </a:r>
            <a:endParaRPr b="1" sz="1500">
              <a:solidFill>
                <a:srgbClr val="E6002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Data Pipeline</a:t>
            </a:r>
            <a:endParaRPr/>
          </a:p>
        </p:txBody>
      </p:sp>
      <p:sp>
        <p:nvSpPr>
          <p:cNvPr id="307" name="Google Shape;307;p2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8" name="Google Shape;308;p28"/>
          <p:cNvSpPr txBox="1"/>
          <p:nvPr>
            <p:ph idx="1" type="body"/>
          </p:nvPr>
        </p:nvSpPr>
        <p:spPr>
          <a:xfrm>
            <a:off x="401850" y="989025"/>
            <a:ext cx="11463900" cy="4998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t>The data processing pipeline is as follows:</a:t>
            </a:r>
            <a:endParaRPr sz="2400"/>
          </a:p>
          <a:p>
            <a:pPr indent="-381000" lvl="0" marL="457200" rtl="0" algn="l">
              <a:lnSpc>
                <a:spcPct val="115000"/>
              </a:lnSpc>
              <a:spcBef>
                <a:spcPts val="0"/>
              </a:spcBef>
              <a:spcAft>
                <a:spcPts val="0"/>
              </a:spcAft>
              <a:buSzPts val="2400"/>
              <a:buChar char="•"/>
            </a:pPr>
            <a:r>
              <a:rPr lang="en-US" sz="2400"/>
              <a:t>scale and crop images to the appropriate dimensions for the selected encoder (e.g. 299 by 299 for InceptionV3)</a:t>
            </a:r>
            <a:endParaRPr sz="2400"/>
          </a:p>
          <a:p>
            <a:pPr indent="-381000" lvl="0" marL="457200" rtl="0" algn="l">
              <a:lnSpc>
                <a:spcPct val="115000"/>
              </a:lnSpc>
              <a:spcBef>
                <a:spcPts val="0"/>
              </a:spcBef>
              <a:spcAft>
                <a:spcPts val="0"/>
              </a:spcAft>
              <a:buSzPts val="2400"/>
              <a:buChar char="•"/>
            </a:pPr>
            <a:r>
              <a:rPr lang="en-US" sz="2400"/>
              <a:t>normalize pixel values as needed for the selected encoder (e.g. -1 to 1 for InceptionV3)</a:t>
            </a:r>
            <a:endParaRPr sz="2400"/>
          </a:p>
          <a:p>
            <a:pPr indent="-381000" lvl="0" marL="457200" rtl="0" algn="l">
              <a:lnSpc>
                <a:spcPct val="115000"/>
              </a:lnSpc>
              <a:spcBef>
                <a:spcPts val="0"/>
              </a:spcBef>
              <a:spcAft>
                <a:spcPts val="0"/>
              </a:spcAft>
              <a:buSzPts val="2400"/>
              <a:buChar char="•"/>
            </a:pPr>
            <a:r>
              <a:rPr lang="en-US" sz="2400"/>
              <a:t>Process the captions by:</a:t>
            </a:r>
            <a:endParaRPr sz="2400"/>
          </a:p>
          <a:p>
            <a:pPr indent="-381000" lvl="1" marL="914400" rtl="0" algn="l">
              <a:lnSpc>
                <a:spcPct val="115000"/>
              </a:lnSpc>
              <a:spcBef>
                <a:spcPts val="0"/>
              </a:spcBef>
              <a:spcAft>
                <a:spcPts val="0"/>
              </a:spcAft>
              <a:buSzPts val="2400"/>
              <a:buChar char="–"/>
            </a:pPr>
            <a:r>
              <a:rPr lang="en-US" sz="2400"/>
              <a:t>splitting at white spaces</a:t>
            </a:r>
            <a:endParaRPr sz="2400"/>
          </a:p>
          <a:p>
            <a:pPr indent="-381000" lvl="1" marL="914400" rtl="0" algn="l">
              <a:lnSpc>
                <a:spcPct val="115000"/>
              </a:lnSpc>
              <a:spcBef>
                <a:spcPts val="0"/>
              </a:spcBef>
              <a:spcAft>
                <a:spcPts val="0"/>
              </a:spcAft>
              <a:buSzPts val="2400"/>
              <a:buChar char="–"/>
            </a:pPr>
            <a:r>
              <a:rPr lang="en-US" sz="2400"/>
              <a:t>adding &lt;start&gt; and &lt;end&gt; of sentence tokens </a:t>
            </a:r>
            <a:endParaRPr sz="2400"/>
          </a:p>
          <a:p>
            <a:pPr indent="-381000" lvl="1" marL="914400" rtl="0" algn="l">
              <a:lnSpc>
                <a:spcPct val="115000"/>
              </a:lnSpc>
              <a:spcBef>
                <a:spcPts val="0"/>
              </a:spcBef>
              <a:spcAft>
                <a:spcPts val="0"/>
              </a:spcAft>
              <a:buSzPts val="2400"/>
              <a:buChar char="–"/>
            </a:pPr>
            <a:r>
              <a:rPr lang="en-US" sz="2400"/>
              <a:t>padding/cropping to the max </a:t>
            </a:r>
            <a:r>
              <a:rPr lang="en-US" sz="2400"/>
              <a:t>allowed </a:t>
            </a:r>
            <a:r>
              <a:rPr lang="en-US" sz="2400"/>
              <a:t>caption length</a:t>
            </a:r>
            <a:endParaRPr sz="2400"/>
          </a:p>
          <a:p>
            <a:pPr indent="-381000" lvl="1" marL="914400" rtl="0" algn="l">
              <a:lnSpc>
                <a:spcPct val="115000"/>
              </a:lnSpc>
              <a:spcBef>
                <a:spcPts val="0"/>
              </a:spcBef>
              <a:spcAft>
                <a:spcPts val="0"/>
              </a:spcAft>
              <a:buSzPts val="2400"/>
              <a:buChar char="–"/>
            </a:pPr>
            <a:r>
              <a:rPr lang="en-US" sz="2400"/>
              <a:t>limit vocabulary size by replacing in-frequent words with the &lt;unk&gt; token</a:t>
            </a:r>
            <a:endParaRPr sz="2400"/>
          </a:p>
          <a:p>
            <a:pPr indent="-381000" lvl="1" marL="914400" rtl="0" algn="l">
              <a:lnSpc>
                <a:spcPct val="115000"/>
              </a:lnSpc>
              <a:spcBef>
                <a:spcPts val="0"/>
              </a:spcBef>
              <a:spcAft>
                <a:spcPts val="0"/>
              </a:spcAft>
              <a:buSzPts val="2400"/>
              <a:buChar char="–"/>
            </a:pPr>
            <a:r>
              <a:rPr lang="en-US" sz="2400"/>
              <a:t>Map vocabulary tokens to integers (one-hot-encoding)</a:t>
            </a:r>
            <a:endParaRPr sz="2400"/>
          </a:p>
          <a:p>
            <a:pPr indent="0" lvl="0" marL="0" rtl="0" algn="l">
              <a:lnSpc>
                <a:spcPct val="115000"/>
              </a:lnSpc>
              <a:spcBef>
                <a:spcPts val="0"/>
              </a:spcBef>
              <a:spcAft>
                <a:spcPts val="0"/>
              </a:spcAft>
              <a:buNone/>
            </a:pPr>
            <a:r>
              <a:t/>
            </a:r>
            <a:endParaRPr sz="2400"/>
          </a:p>
          <a:p>
            <a:pPr indent="0" lvl="0" marL="0" rtl="0" algn="l">
              <a:spcBef>
                <a:spcPts val="56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Models: Overview</a:t>
            </a:r>
            <a:endParaRPr/>
          </a:p>
        </p:txBody>
      </p:sp>
      <p:sp>
        <p:nvSpPr>
          <p:cNvPr id="315" name="Google Shape;315;p29"/>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t>In terms of deep learning models, both computer vision and natural language processing models will be used. </a:t>
            </a:r>
            <a:endParaRPr sz="2400"/>
          </a:p>
          <a:p>
            <a:pPr indent="-381000" lvl="0" marL="457200" rtl="0" algn="l">
              <a:lnSpc>
                <a:spcPct val="115000"/>
              </a:lnSpc>
              <a:spcBef>
                <a:spcPts val="0"/>
              </a:spcBef>
              <a:spcAft>
                <a:spcPts val="0"/>
              </a:spcAft>
              <a:buSzPts val="2400"/>
              <a:buChar char="●"/>
            </a:pPr>
            <a:r>
              <a:rPr b="1" lang="en-US" sz="2400"/>
              <a:t>Computer Vision: </a:t>
            </a:r>
            <a:r>
              <a:rPr lang="en-US" sz="2400"/>
              <a:t>Pre-trained, frozen CNN architectures (e.g. VGG, Inception) will be used to extract features from the images. (Note: we decided to use frozen encoders trained on ImageNet because we ran a trial without freezing layers and observed a lot of over-fitting.)</a:t>
            </a:r>
            <a:endParaRPr sz="2400"/>
          </a:p>
          <a:p>
            <a:pPr indent="-381000" lvl="0" marL="457200" rtl="0" algn="l">
              <a:lnSpc>
                <a:spcPct val="115000"/>
              </a:lnSpc>
              <a:spcBef>
                <a:spcPts val="0"/>
              </a:spcBef>
              <a:spcAft>
                <a:spcPts val="0"/>
              </a:spcAft>
              <a:buSzPts val="2400"/>
              <a:buChar char="●"/>
            </a:pPr>
            <a:r>
              <a:rPr b="1" lang="en-US" sz="2400"/>
              <a:t>Language: </a:t>
            </a:r>
            <a:r>
              <a:rPr lang="en-US" sz="2400"/>
              <a:t>RNN and LSTM structures</a:t>
            </a:r>
            <a:endParaRPr sz="2400"/>
          </a:p>
          <a:p>
            <a:pPr indent="-381000" lvl="0" marL="457200" rtl="0" algn="l">
              <a:lnSpc>
                <a:spcPct val="115000"/>
              </a:lnSpc>
              <a:spcBef>
                <a:spcPts val="0"/>
              </a:spcBef>
              <a:spcAft>
                <a:spcPts val="0"/>
              </a:spcAft>
              <a:buSzPts val="2400"/>
              <a:buChar char="●"/>
            </a:pPr>
            <a:r>
              <a:rPr b="1" lang="en-US" sz="2400"/>
              <a:t>Attention:</a:t>
            </a:r>
            <a:r>
              <a:rPr lang="en-US" sz="2400"/>
              <a:t> As described in the paper, “</a:t>
            </a:r>
            <a:r>
              <a:rPr lang="en-US" sz="2400" u="sng">
                <a:solidFill>
                  <a:schemeClr val="hlink"/>
                </a:solidFill>
                <a:hlinkClick r:id="rId3"/>
              </a:rPr>
              <a:t>Show, Attend, and Tell</a:t>
            </a:r>
            <a:r>
              <a:rPr lang="en-US" sz="2400"/>
              <a:t>”, models that incorporate attention to the image feature map perform, have improved performance. We will use the attention mechanism described in this paper to improve performance.</a:t>
            </a:r>
            <a:endParaRPr sz="2400"/>
          </a:p>
          <a:p>
            <a:pPr indent="0" lvl="0" marL="0" rtl="0" algn="l">
              <a:spcBef>
                <a:spcPts val="560"/>
              </a:spcBef>
              <a:spcAft>
                <a:spcPts val="0"/>
              </a:spcAft>
              <a:buNone/>
            </a:pPr>
            <a:r>
              <a:t/>
            </a:r>
            <a:endParaRPr/>
          </a:p>
        </p:txBody>
      </p:sp>
      <p:sp>
        <p:nvSpPr>
          <p:cNvPr id="316" name="Google Shape;316;p2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Models: Baseline</a:t>
            </a:r>
            <a:endParaRPr/>
          </a:p>
        </p:txBody>
      </p:sp>
      <p:sp>
        <p:nvSpPr>
          <p:cNvPr id="323" name="Google Shape;323;p30"/>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100"/>
              <a:t>We have trained the following models on a subset of the COCO dataset with 6000 images:</a:t>
            </a:r>
            <a:endParaRPr sz="2100"/>
          </a:p>
          <a:p>
            <a:pPr indent="-361950" lvl="0" marL="457200" rtl="0" algn="l">
              <a:lnSpc>
                <a:spcPct val="115000"/>
              </a:lnSpc>
              <a:spcBef>
                <a:spcPts val="0"/>
              </a:spcBef>
              <a:spcAft>
                <a:spcPts val="0"/>
              </a:spcAft>
              <a:buSzPts val="2100"/>
              <a:buAutoNum type="arabicPeriod"/>
            </a:pPr>
            <a:r>
              <a:rPr b="1" lang="en-US" sz="2100"/>
              <a:t>Inception-GRU: </a:t>
            </a:r>
            <a:endParaRPr b="1" sz="2100"/>
          </a:p>
          <a:p>
            <a:pPr indent="-336550" lvl="0" marL="914400" rtl="0" algn="l">
              <a:lnSpc>
                <a:spcPct val="115000"/>
              </a:lnSpc>
              <a:spcBef>
                <a:spcPts val="0"/>
              </a:spcBef>
              <a:spcAft>
                <a:spcPts val="0"/>
              </a:spcAft>
              <a:buSzPts val="1700"/>
              <a:buChar char="●"/>
            </a:pPr>
            <a:r>
              <a:rPr lang="en-US" sz="1700"/>
              <a:t>Extract feature map from the last CNN layer of frozen InceptionV3 with ImageNet weights</a:t>
            </a:r>
            <a:endParaRPr sz="1700"/>
          </a:p>
          <a:p>
            <a:pPr indent="-336550" lvl="0" marL="914400" rtl="0" algn="l">
              <a:lnSpc>
                <a:spcPct val="115000"/>
              </a:lnSpc>
              <a:spcBef>
                <a:spcPts val="0"/>
              </a:spcBef>
              <a:spcAft>
                <a:spcPts val="0"/>
              </a:spcAft>
              <a:buSzPts val="1700"/>
              <a:buChar char="●"/>
            </a:pPr>
            <a:r>
              <a:rPr lang="en-US" sz="1700"/>
              <a:t>Attend to feature map</a:t>
            </a:r>
            <a:endParaRPr sz="1700"/>
          </a:p>
          <a:p>
            <a:pPr indent="-336550" lvl="0" marL="914400" rtl="0" algn="l">
              <a:lnSpc>
                <a:spcPct val="115000"/>
              </a:lnSpc>
              <a:spcBef>
                <a:spcPts val="0"/>
              </a:spcBef>
              <a:spcAft>
                <a:spcPts val="0"/>
              </a:spcAft>
              <a:buSzPts val="1700"/>
              <a:buChar char="●"/>
            </a:pPr>
            <a:r>
              <a:rPr lang="en-US" sz="1700"/>
              <a:t>Decoder with an embedding layer (not pre-trained), a GRU layer and 2 fully-connected layers</a:t>
            </a:r>
            <a:endParaRPr sz="1700"/>
          </a:p>
          <a:p>
            <a:pPr indent="-361950" lvl="0" marL="457200" rtl="0" algn="l">
              <a:lnSpc>
                <a:spcPct val="115000"/>
              </a:lnSpc>
              <a:spcBef>
                <a:spcPts val="0"/>
              </a:spcBef>
              <a:spcAft>
                <a:spcPts val="0"/>
              </a:spcAft>
              <a:buSzPts val="2100"/>
              <a:buAutoNum type="arabicPeriod"/>
            </a:pPr>
            <a:r>
              <a:rPr b="1" lang="en-US" sz="2100"/>
              <a:t>VGG16-GRU</a:t>
            </a:r>
            <a:endParaRPr b="1" sz="2100"/>
          </a:p>
          <a:p>
            <a:pPr indent="-336550" lvl="0" marL="914400" rtl="0" algn="l">
              <a:lnSpc>
                <a:spcPct val="115000"/>
              </a:lnSpc>
              <a:spcBef>
                <a:spcPts val="0"/>
              </a:spcBef>
              <a:spcAft>
                <a:spcPts val="0"/>
              </a:spcAft>
              <a:buSzPts val="1700"/>
              <a:buChar char="●"/>
            </a:pPr>
            <a:r>
              <a:rPr lang="en-US" sz="1700"/>
              <a:t>Extract feature map from the last layer CNN layer of frozen VGG16</a:t>
            </a:r>
            <a:endParaRPr sz="1700"/>
          </a:p>
          <a:p>
            <a:pPr indent="-336550" lvl="0" marL="914400" rtl="0" algn="l">
              <a:lnSpc>
                <a:spcPct val="115000"/>
              </a:lnSpc>
              <a:spcBef>
                <a:spcPts val="0"/>
              </a:spcBef>
              <a:spcAft>
                <a:spcPts val="0"/>
              </a:spcAft>
              <a:buSzPts val="1700"/>
              <a:buChar char="●"/>
            </a:pPr>
            <a:r>
              <a:rPr lang="en-US" sz="1700"/>
              <a:t>Same decoder and attention as Inception-GRU model</a:t>
            </a:r>
            <a:endParaRPr sz="1700"/>
          </a:p>
          <a:p>
            <a:pPr indent="-361950" lvl="0" marL="457200" rtl="0" algn="l">
              <a:lnSpc>
                <a:spcPct val="115000"/>
              </a:lnSpc>
              <a:spcBef>
                <a:spcPts val="0"/>
              </a:spcBef>
              <a:spcAft>
                <a:spcPts val="0"/>
              </a:spcAft>
              <a:buSzPts val="2100"/>
              <a:buAutoNum type="arabicPeriod"/>
            </a:pPr>
            <a:r>
              <a:rPr b="1" lang="en-US" sz="2100"/>
              <a:t>Inception-LSTM: </a:t>
            </a:r>
            <a:endParaRPr b="1" sz="2100"/>
          </a:p>
          <a:p>
            <a:pPr indent="-336550" lvl="0" marL="914400" marR="0" rtl="0" algn="l">
              <a:lnSpc>
                <a:spcPct val="115000"/>
              </a:lnSpc>
              <a:spcBef>
                <a:spcPts val="0"/>
              </a:spcBef>
              <a:spcAft>
                <a:spcPts val="0"/>
              </a:spcAft>
              <a:buSzPts val="1700"/>
              <a:buChar char="●"/>
            </a:pPr>
            <a:r>
              <a:rPr lang="en-US" sz="1700"/>
              <a:t>Extract feature map from the last CNN layer of frozen InceptionV3 with ImageNet weights</a:t>
            </a:r>
            <a:endParaRPr sz="1700"/>
          </a:p>
          <a:p>
            <a:pPr indent="-336550" lvl="0" marL="914400" marR="0" rtl="0" algn="l">
              <a:lnSpc>
                <a:spcPct val="115000"/>
              </a:lnSpc>
              <a:spcBef>
                <a:spcPts val="0"/>
              </a:spcBef>
              <a:spcAft>
                <a:spcPts val="0"/>
              </a:spcAft>
              <a:buSzPts val="1700"/>
              <a:buChar char="●"/>
            </a:pPr>
            <a:r>
              <a:rPr lang="en-US" sz="1700"/>
              <a:t>Trained with 4800 images, 600 test images, and 600 validation images</a:t>
            </a:r>
            <a:endParaRPr sz="1700"/>
          </a:p>
          <a:p>
            <a:pPr indent="-336550" lvl="0" marL="914400" marR="0" rtl="0" algn="l">
              <a:lnSpc>
                <a:spcPct val="115000"/>
              </a:lnSpc>
              <a:spcBef>
                <a:spcPts val="0"/>
              </a:spcBef>
              <a:spcAft>
                <a:spcPts val="0"/>
              </a:spcAft>
              <a:buSzPts val="1700"/>
              <a:buChar char="●"/>
            </a:pPr>
            <a:r>
              <a:rPr lang="en-US" sz="1700"/>
              <a:t>Attend to feature map</a:t>
            </a:r>
            <a:endParaRPr sz="1700"/>
          </a:p>
          <a:p>
            <a:pPr indent="-336550" lvl="0" marL="914400" marR="0" rtl="0" algn="l">
              <a:lnSpc>
                <a:spcPct val="115000"/>
              </a:lnSpc>
              <a:spcBef>
                <a:spcPts val="0"/>
              </a:spcBef>
              <a:spcAft>
                <a:spcPts val="0"/>
              </a:spcAft>
              <a:buSzPts val="1700"/>
              <a:buChar char="●"/>
            </a:pPr>
            <a:r>
              <a:rPr lang="en-US" sz="1700"/>
              <a:t>Decoder with an embedding_layer(not pre-trained), a LSTM layer and 1 fully-connected layer</a:t>
            </a:r>
            <a:endParaRPr sz="1700"/>
          </a:p>
          <a:p>
            <a:pPr indent="0" lvl="0" marL="457200" rtl="0" algn="l">
              <a:lnSpc>
                <a:spcPct val="115000"/>
              </a:lnSpc>
              <a:spcBef>
                <a:spcPts val="0"/>
              </a:spcBef>
              <a:spcAft>
                <a:spcPts val="0"/>
              </a:spcAft>
              <a:buNone/>
            </a:pPr>
            <a:r>
              <a:t/>
            </a:r>
            <a:endParaRPr b="1" sz="2100"/>
          </a:p>
          <a:p>
            <a:pPr indent="0" lvl="0" marL="457200" rtl="0" algn="l">
              <a:lnSpc>
                <a:spcPct val="115000"/>
              </a:lnSpc>
              <a:spcBef>
                <a:spcPts val="0"/>
              </a:spcBef>
              <a:spcAft>
                <a:spcPts val="0"/>
              </a:spcAft>
              <a:buNone/>
            </a:pPr>
            <a:r>
              <a:t/>
            </a:r>
            <a:endParaRPr b="1" sz="2400"/>
          </a:p>
          <a:p>
            <a:pPr indent="0" lvl="0" marL="0" rtl="0" algn="l">
              <a:spcBef>
                <a:spcPts val="560"/>
              </a:spcBef>
              <a:spcAft>
                <a:spcPts val="0"/>
              </a:spcAft>
              <a:buNone/>
            </a:pPr>
            <a:r>
              <a:t/>
            </a:r>
            <a:endParaRPr/>
          </a:p>
        </p:txBody>
      </p:sp>
      <p:sp>
        <p:nvSpPr>
          <p:cNvPr id="324" name="Google Shape;324;p3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Models: Evaluation</a:t>
            </a:r>
            <a:endParaRPr/>
          </a:p>
        </p:txBody>
      </p:sp>
      <p:sp>
        <p:nvSpPr>
          <p:cNvPr id="331" name="Google Shape;331;p31"/>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We compare the performance of our models using the loss function and BLEU-4 scores on held-out test data. The BLEU score is a method of comparing generated texts against a set of golden text labels (in our case image captions) as described in </a:t>
            </a:r>
            <a:r>
              <a:rPr lang="en-US" u="sng">
                <a:solidFill>
                  <a:schemeClr val="hlink"/>
                </a:solidFill>
                <a:hlinkClick r:id="rId3"/>
              </a:rPr>
              <a:t>this paper</a:t>
            </a:r>
            <a:r>
              <a:rPr lang="en-US"/>
              <a:t>.</a:t>
            </a:r>
            <a:endParaRPr/>
          </a:p>
        </p:txBody>
      </p:sp>
      <p:sp>
        <p:nvSpPr>
          <p:cNvPr id="332" name="Google Shape;332;p3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Outline</a:t>
            </a:r>
            <a:endParaRPr/>
          </a:p>
        </p:txBody>
      </p:sp>
      <p:sp>
        <p:nvSpPr>
          <p:cNvPr id="97" name="Google Shape;97;p14"/>
          <p:cNvSpPr txBox="1"/>
          <p:nvPr>
            <p:ph idx="1" type="body"/>
          </p:nvPr>
        </p:nvSpPr>
        <p:spPr>
          <a:xfrm>
            <a:off x="645150" y="1253324"/>
            <a:ext cx="10515600" cy="4813200"/>
          </a:xfrm>
          <a:prstGeom prst="rect">
            <a:avLst/>
          </a:prstGeom>
        </p:spPr>
        <p:txBody>
          <a:bodyPr anchorCtr="0" anchor="t" bIns="45700" lIns="91425" spcFirstLastPara="1" rIns="91425" wrap="square" tIns="45700">
            <a:noAutofit/>
          </a:bodyPr>
          <a:lstStyle/>
          <a:p>
            <a:pPr indent="-406400" lvl="0" marL="457200" marR="0" rtl="0" algn="l">
              <a:lnSpc>
                <a:spcPct val="100000"/>
              </a:lnSpc>
              <a:spcBef>
                <a:spcPts val="560"/>
              </a:spcBef>
              <a:spcAft>
                <a:spcPts val="0"/>
              </a:spcAft>
              <a:buSzPts val="2800"/>
              <a:buChar char="•"/>
            </a:pPr>
            <a:r>
              <a:rPr lang="en-US"/>
              <a:t>Problem Definition &amp; Background</a:t>
            </a:r>
            <a:endParaRPr/>
          </a:p>
          <a:p>
            <a:pPr indent="-406400" lvl="0" marL="457200" marR="0" rtl="0" algn="l">
              <a:lnSpc>
                <a:spcPct val="100000"/>
              </a:lnSpc>
              <a:spcBef>
                <a:spcPts val="0"/>
              </a:spcBef>
              <a:spcAft>
                <a:spcPts val="0"/>
              </a:spcAft>
              <a:buSzPts val="2800"/>
              <a:buChar char="•"/>
            </a:pPr>
            <a:r>
              <a:rPr lang="en-US"/>
              <a:t>Proposed Solution</a:t>
            </a:r>
            <a:endParaRPr/>
          </a:p>
          <a:p>
            <a:pPr indent="-406400" lvl="0" marL="457200" marR="0" rtl="0" algn="l">
              <a:lnSpc>
                <a:spcPct val="100000"/>
              </a:lnSpc>
              <a:spcBef>
                <a:spcPts val="0"/>
              </a:spcBef>
              <a:spcAft>
                <a:spcPts val="0"/>
              </a:spcAft>
              <a:buSzPts val="2800"/>
              <a:buChar char="•"/>
            </a:pPr>
            <a:r>
              <a:rPr lang="en-US"/>
              <a:t>App Design</a:t>
            </a:r>
            <a:endParaRPr/>
          </a:p>
          <a:p>
            <a:pPr indent="-406400" lvl="0" marL="457200" marR="0" rtl="0" algn="l">
              <a:lnSpc>
                <a:spcPct val="100000"/>
              </a:lnSpc>
              <a:spcBef>
                <a:spcPts val="0"/>
              </a:spcBef>
              <a:spcAft>
                <a:spcPts val="0"/>
              </a:spcAft>
              <a:buSzPts val="2800"/>
              <a:buChar char="•"/>
            </a:pPr>
            <a:r>
              <a:rPr lang="en-US"/>
              <a:t>Project Scope</a:t>
            </a:r>
            <a:endParaRPr/>
          </a:p>
          <a:p>
            <a:pPr indent="-406400" lvl="0" marL="457200" marR="0" rtl="0" algn="l">
              <a:lnSpc>
                <a:spcPct val="100000"/>
              </a:lnSpc>
              <a:spcBef>
                <a:spcPts val="0"/>
              </a:spcBef>
              <a:spcAft>
                <a:spcPts val="0"/>
              </a:spcAft>
              <a:buSzPts val="2800"/>
              <a:buChar char="•"/>
            </a:pPr>
            <a:r>
              <a:rPr lang="en-US"/>
              <a:t>Project Workflow</a:t>
            </a:r>
            <a:endParaRPr/>
          </a:p>
          <a:p>
            <a:pPr indent="-406400" lvl="0" marL="457200" marR="0" rtl="0" algn="l">
              <a:lnSpc>
                <a:spcPct val="100000"/>
              </a:lnSpc>
              <a:spcBef>
                <a:spcPts val="0"/>
              </a:spcBef>
              <a:spcAft>
                <a:spcPts val="0"/>
              </a:spcAft>
              <a:buSzPts val="2800"/>
              <a:buChar char="•"/>
            </a:pPr>
            <a:r>
              <a:rPr lang="en-US"/>
              <a:t>Process Flow</a:t>
            </a:r>
            <a:endParaRPr/>
          </a:p>
          <a:p>
            <a:pPr indent="-406400" lvl="0" marL="457200" marR="0" rtl="0" algn="l">
              <a:lnSpc>
                <a:spcPct val="100000"/>
              </a:lnSpc>
              <a:spcBef>
                <a:spcPts val="0"/>
              </a:spcBef>
              <a:spcAft>
                <a:spcPts val="0"/>
              </a:spcAft>
              <a:buSzPts val="2800"/>
              <a:buChar char="•"/>
            </a:pPr>
            <a:r>
              <a:rPr lang="en-US"/>
              <a:t>Data</a:t>
            </a:r>
            <a:endParaRPr/>
          </a:p>
          <a:p>
            <a:pPr indent="-406400" lvl="0" marL="457200" marR="0" rtl="0" algn="l">
              <a:lnSpc>
                <a:spcPct val="100000"/>
              </a:lnSpc>
              <a:spcBef>
                <a:spcPts val="0"/>
              </a:spcBef>
              <a:spcAft>
                <a:spcPts val="0"/>
              </a:spcAft>
              <a:buSzPts val="2800"/>
              <a:buChar char="•"/>
            </a:pPr>
            <a:r>
              <a:rPr lang="en-US"/>
              <a:t>Infrastructure</a:t>
            </a:r>
            <a:endParaRPr/>
          </a:p>
          <a:p>
            <a:pPr indent="-406400" lvl="0" marL="457200" marR="0" rtl="0" algn="l">
              <a:lnSpc>
                <a:spcPct val="100000"/>
              </a:lnSpc>
              <a:spcBef>
                <a:spcPts val="0"/>
              </a:spcBef>
              <a:spcAft>
                <a:spcPts val="0"/>
              </a:spcAft>
              <a:buSzPts val="2800"/>
              <a:buChar char="•"/>
            </a:pPr>
            <a:r>
              <a:rPr lang="en-US"/>
              <a:t>EDA Results</a:t>
            </a:r>
            <a:endParaRPr/>
          </a:p>
          <a:p>
            <a:pPr indent="-406400" lvl="0" marL="457200" marR="0" rtl="0" algn="l">
              <a:lnSpc>
                <a:spcPct val="100000"/>
              </a:lnSpc>
              <a:spcBef>
                <a:spcPts val="0"/>
              </a:spcBef>
              <a:spcAft>
                <a:spcPts val="0"/>
              </a:spcAft>
              <a:buSzPts val="2800"/>
              <a:buChar char="•"/>
            </a:pPr>
            <a:r>
              <a:rPr lang="en-US"/>
              <a:t>Data Pipeline</a:t>
            </a:r>
            <a:endParaRPr/>
          </a:p>
          <a:p>
            <a:pPr indent="-406400" lvl="0" marL="457200" marR="0" rtl="0" algn="l">
              <a:lnSpc>
                <a:spcPct val="100000"/>
              </a:lnSpc>
              <a:spcBef>
                <a:spcPts val="0"/>
              </a:spcBef>
              <a:spcAft>
                <a:spcPts val="0"/>
              </a:spcAft>
              <a:buSzPts val="2800"/>
              <a:buChar char="•"/>
            </a:pPr>
            <a:r>
              <a:rPr lang="en-US"/>
              <a:t>Models</a:t>
            </a:r>
            <a:endParaRPr sz="2400"/>
          </a:p>
        </p:txBody>
      </p:sp>
      <p:sp>
        <p:nvSpPr>
          <p:cNvPr id="98" name="Google Shape;98;p1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Models: Training Results</a:t>
            </a:r>
            <a:endParaRPr/>
          </a:p>
        </p:txBody>
      </p:sp>
      <p:sp>
        <p:nvSpPr>
          <p:cNvPr id="339" name="Google Shape;339;p32"/>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340" name="Google Shape;340;p32"/>
          <p:cNvGraphicFramePr/>
          <p:nvPr/>
        </p:nvGraphicFramePr>
        <p:xfrm>
          <a:off x="439538" y="2627513"/>
          <a:ext cx="3000000" cy="3000000"/>
        </p:xfrm>
        <a:graphic>
          <a:graphicData uri="http://schemas.openxmlformats.org/drawingml/2006/table">
            <a:tbl>
              <a:tblPr>
                <a:noFill/>
                <a:tableStyleId>{382793D8-C214-444B-9CC3-8C51D283A82C}</a:tableStyleId>
              </a:tblPr>
              <a:tblGrid>
                <a:gridCol w="3967200"/>
                <a:gridCol w="3230800"/>
                <a:gridCol w="3230800"/>
              </a:tblGrid>
              <a:tr h="384675">
                <a:tc>
                  <a:txBody>
                    <a:bodyPr/>
                    <a:lstStyle/>
                    <a:p>
                      <a:pPr indent="0" lvl="0" marL="0" rtl="0" algn="ctr">
                        <a:spcBef>
                          <a:spcPts val="0"/>
                        </a:spcBef>
                        <a:spcAft>
                          <a:spcPts val="0"/>
                        </a:spcAft>
                        <a:buNone/>
                      </a:pPr>
                      <a:r>
                        <a:rPr lang="en-US" sz="2400"/>
                        <a:t>Model </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2400"/>
                        <a:t>Test</a:t>
                      </a:r>
                      <a:r>
                        <a:rPr lang="en-US" sz="2400"/>
                        <a:t> Loss</a:t>
                      </a:r>
                      <a:r>
                        <a:rPr lang="en-US" sz="2400">
                          <a:solidFill>
                            <a:schemeClr val="dk1"/>
                          </a:solidFill>
                        </a:rPr>
                        <a:t>(10 epochs)</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2400"/>
                        <a:t>Test BLEU-4</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641150">
                <a:tc>
                  <a:txBody>
                    <a:bodyPr/>
                    <a:lstStyle/>
                    <a:p>
                      <a:pPr indent="0" lvl="0" marL="0" rtl="0" algn="ctr">
                        <a:spcBef>
                          <a:spcPts val="0"/>
                        </a:spcBef>
                        <a:spcAft>
                          <a:spcPts val="0"/>
                        </a:spcAft>
                        <a:buClr>
                          <a:schemeClr val="dk1"/>
                        </a:buClr>
                        <a:buSzPts val="1100"/>
                        <a:buFont typeface="Arial"/>
                        <a:buNone/>
                      </a:pPr>
                      <a:r>
                        <a:rPr lang="en-US" sz="2400">
                          <a:solidFill>
                            <a:schemeClr val="dk1"/>
                          </a:solidFill>
                        </a:rPr>
                        <a:t>Inception(frozen)-GRU</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en-US" sz="2400">
                          <a:solidFill>
                            <a:schemeClr val="dk1"/>
                          </a:solidFill>
                        </a:rPr>
                        <a:t>3.54</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400">
                          <a:solidFill>
                            <a:schemeClr val="dk1"/>
                          </a:solidFill>
                        </a:rPr>
                        <a:t>0.00142</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4675">
                <a:tc>
                  <a:txBody>
                    <a:bodyPr/>
                    <a:lstStyle/>
                    <a:p>
                      <a:pPr indent="0" lvl="0" marL="0" rtl="0" algn="ctr">
                        <a:spcBef>
                          <a:spcPts val="0"/>
                        </a:spcBef>
                        <a:spcAft>
                          <a:spcPts val="0"/>
                        </a:spcAft>
                        <a:buNone/>
                      </a:pPr>
                      <a:r>
                        <a:rPr lang="en-US" sz="2400">
                          <a:solidFill>
                            <a:schemeClr val="dk1"/>
                          </a:solidFill>
                        </a:rPr>
                        <a:t>VGG(frozen)-GRU</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en-US" sz="2400">
                          <a:solidFill>
                            <a:schemeClr val="dk1"/>
                          </a:solidFill>
                        </a:rPr>
                        <a:t>3.77</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2400">
                          <a:solidFill>
                            <a:schemeClr val="dk1"/>
                          </a:solidFill>
                        </a:rPr>
                        <a:t>0.00163</a:t>
                      </a:r>
                      <a:endParaRPr sz="24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4675">
                <a:tc>
                  <a:txBody>
                    <a:bodyPr/>
                    <a:lstStyle/>
                    <a:p>
                      <a:pPr indent="0" lvl="0" marL="0" rtl="0" algn="ctr">
                        <a:spcBef>
                          <a:spcPts val="0"/>
                        </a:spcBef>
                        <a:spcAft>
                          <a:spcPts val="0"/>
                        </a:spcAft>
                        <a:buNone/>
                      </a:pPr>
                      <a:r>
                        <a:rPr lang="en-US" sz="2400">
                          <a:solidFill>
                            <a:schemeClr val="dk1"/>
                          </a:solidFill>
                        </a:rPr>
                        <a:t>Inception(frozen)</a:t>
                      </a:r>
                      <a:r>
                        <a:rPr lang="en-US" sz="2400">
                          <a:solidFill>
                            <a:schemeClr val="dk1"/>
                          </a:solidFill>
                        </a:rPr>
                        <a:t>-LSTM</a:t>
                      </a:r>
                      <a:endParaRPr sz="24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2400">
                          <a:solidFill>
                            <a:schemeClr val="dk1"/>
                          </a:solidFill>
                        </a:rPr>
                        <a:t>2.33</a:t>
                      </a:r>
                      <a:endParaRPr sz="24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400">
                          <a:solidFill>
                            <a:schemeClr val="dk1"/>
                          </a:solidFill>
                        </a:rPr>
                        <a:t>0.00095</a:t>
                      </a:r>
                      <a:endParaRPr sz="24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41" name="Google Shape;341;p32"/>
          <p:cNvSpPr txBox="1"/>
          <p:nvPr/>
        </p:nvSpPr>
        <p:spPr>
          <a:xfrm>
            <a:off x="439500" y="706525"/>
            <a:ext cx="10428900" cy="20832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t/>
            </a:r>
            <a:endParaRPr sz="1900">
              <a:solidFill>
                <a:schemeClr val="dk1"/>
              </a:solidFill>
            </a:endParaRPr>
          </a:p>
          <a:p>
            <a:pPr indent="0" lvl="0" marL="0" rtl="0" algn="l">
              <a:spcBef>
                <a:spcPts val="560"/>
              </a:spcBef>
              <a:spcAft>
                <a:spcPts val="0"/>
              </a:spcAft>
              <a:buNone/>
            </a:pPr>
            <a:r>
              <a:rPr lang="en-US" sz="1900">
                <a:solidFill>
                  <a:schemeClr val="dk1"/>
                </a:solidFill>
              </a:rPr>
              <a:t>Currently we trained with 6000 images each with 5 captions. We can see that the VGG model is performing the best with respect to BLEU-4 score but the performances are fairly close. So one possibility is to use multiple models in our final product in order to give greater caption variety in the list of captions generated. </a:t>
            </a:r>
            <a:endParaRPr sz="1900">
              <a:solidFill>
                <a:schemeClr val="dk1"/>
              </a:solidFill>
            </a:endParaRPr>
          </a:p>
          <a:p>
            <a:pPr indent="0" lvl="0" marL="0" rtl="0" algn="l">
              <a:spcBef>
                <a:spcPts val="560"/>
              </a:spcBef>
              <a:spcAft>
                <a:spcPts val="0"/>
              </a:spcAft>
              <a:buNone/>
            </a:pPr>
            <a:r>
              <a:t/>
            </a:r>
            <a:endParaRPr sz="1900">
              <a:solidFill>
                <a:schemeClr val="dk1"/>
              </a:solidFill>
            </a:endParaRPr>
          </a:p>
        </p:txBody>
      </p:sp>
      <p:sp>
        <p:nvSpPr>
          <p:cNvPr id="342" name="Google Shape;342;p32"/>
          <p:cNvSpPr txBox="1"/>
          <p:nvPr/>
        </p:nvSpPr>
        <p:spPr>
          <a:xfrm>
            <a:off x="445250" y="5099400"/>
            <a:ext cx="10914000" cy="1595700"/>
          </a:xfrm>
          <a:prstGeom prst="rect">
            <a:avLst/>
          </a:prstGeom>
          <a:noFill/>
          <a:ln>
            <a:noFill/>
          </a:ln>
        </p:spPr>
        <p:txBody>
          <a:bodyPr anchorCtr="0" anchor="t" bIns="91425" lIns="91425" spcFirstLastPara="1" rIns="91425" wrap="square" tIns="91425">
            <a:spAutoFit/>
          </a:bodyPr>
          <a:lstStyle/>
          <a:p>
            <a:pPr indent="0" lvl="0" marL="0" rtl="0" algn="l">
              <a:spcBef>
                <a:spcPts val="560"/>
              </a:spcBef>
              <a:spcAft>
                <a:spcPts val="0"/>
              </a:spcAft>
              <a:buNone/>
            </a:pPr>
            <a:r>
              <a:rPr lang="en-US" sz="1900">
                <a:solidFill>
                  <a:schemeClr val="dk1"/>
                </a:solidFill>
              </a:rPr>
              <a:t>Note: </a:t>
            </a:r>
            <a:endParaRPr sz="1900">
              <a:solidFill>
                <a:schemeClr val="dk1"/>
              </a:solidFill>
            </a:endParaRPr>
          </a:p>
          <a:p>
            <a:pPr indent="-336550" lvl="0" marL="457200" marR="0" rtl="0" algn="l">
              <a:lnSpc>
                <a:spcPct val="100000"/>
              </a:lnSpc>
              <a:spcBef>
                <a:spcPts val="560"/>
              </a:spcBef>
              <a:spcAft>
                <a:spcPts val="0"/>
              </a:spcAft>
              <a:buClr>
                <a:schemeClr val="dk1"/>
              </a:buClr>
              <a:buSzPts val="1700"/>
              <a:buChar char="-"/>
            </a:pPr>
            <a:r>
              <a:rPr lang="en-US" sz="1700">
                <a:solidFill>
                  <a:schemeClr val="dk1"/>
                </a:solidFill>
              </a:rPr>
              <a:t>loss functions are reported without teacher forcing.</a:t>
            </a:r>
            <a:endParaRPr sz="1700">
              <a:solidFill>
                <a:schemeClr val="dk1"/>
              </a:solidFill>
            </a:endParaRPr>
          </a:p>
          <a:p>
            <a:pPr indent="-336550" lvl="0" marL="457200" marR="0" rtl="0" algn="l">
              <a:lnSpc>
                <a:spcPct val="100000"/>
              </a:lnSpc>
              <a:spcBef>
                <a:spcPts val="0"/>
              </a:spcBef>
              <a:spcAft>
                <a:spcPts val="0"/>
              </a:spcAft>
              <a:buClr>
                <a:schemeClr val="dk1"/>
              </a:buClr>
              <a:buSzPts val="1700"/>
              <a:buChar char="-"/>
            </a:pPr>
            <a:r>
              <a:rPr lang="en-US" sz="1700">
                <a:solidFill>
                  <a:schemeClr val="dk1"/>
                </a:solidFill>
              </a:rPr>
              <a:t>The LSTM model has a different loss function and BLEU score (the BLEU score is computed against a single caption rather than a set of captions). So we can’t compare it yet with the other two models. We’re still working on resolving this. </a:t>
            </a:r>
            <a:endParaRPr sz="17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Models: Sample Inception</a:t>
            </a:r>
            <a:r>
              <a:rPr lang="en-US"/>
              <a:t>(frozen)</a:t>
            </a:r>
            <a:r>
              <a:rPr lang="en-US"/>
              <a:t>-GRU Model Captions</a:t>
            </a:r>
            <a:endParaRPr/>
          </a:p>
        </p:txBody>
      </p:sp>
      <p:sp>
        <p:nvSpPr>
          <p:cNvPr id="349" name="Google Shape;349;p33"/>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0" name="Google Shape;350;p33"/>
          <p:cNvPicPr preferRelativeResize="0"/>
          <p:nvPr/>
        </p:nvPicPr>
        <p:blipFill rotWithShape="1">
          <a:blip r:embed="rId3">
            <a:alphaModFix/>
          </a:blip>
          <a:srcRect b="0" l="0" r="0" t="3679"/>
          <a:stretch/>
        </p:blipFill>
        <p:spPr>
          <a:xfrm>
            <a:off x="560175" y="1265950"/>
            <a:ext cx="3609149" cy="2631976"/>
          </a:xfrm>
          <a:prstGeom prst="rect">
            <a:avLst/>
          </a:prstGeom>
          <a:noFill/>
          <a:ln>
            <a:noFill/>
          </a:ln>
        </p:spPr>
      </p:pic>
      <p:sp>
        <p:nvSpPr>
          <p:cNvPr id="351" name="Google Shape;351;p33"/>
          <p:cNvSpPr txBox="1"/>
          <p:nvPr/>
        </p:nvSpPr>
        <p:spPr>
          <a:xfrm>
            <a:off x="659550" y="4009150"/>
            <a:ext cx="34104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woman holding up a small boy with blue shirt at beach</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t>a young lady is carrying a kite event</a:t>
            </a:r>
            <a:endParaRPr sz="1700"/>
          </a:p>
          <a:p>
            <a:pPr indent="0" lvl="0" marL="0" rtl="0" algn="l">
              <a:spcBef>
                <a:spcPts val="0"/>
              </a:spcBef>
              <a:spcAft>
                <a:spcPts val="0"/>
              </a:spcAft>
              <a:buNone/>
            </a:pPr>
            <a:r>
              <a:t/>
            </a:r>
            <a:endParaRPr/>
          </a:p>
        </p:txBody>
      </p:sp>
      <p:pic>
        <p:nvPicPr>
          <p:cNvPr id="352" name="Google Shape;352;p33"/>
          <p:cNvPicPr preferRelativeResize="0"/>
          <p:nvPr/>
        </p:nvPicPr>
        <p:blipFill>
          <a:blip r:embed="rId4">
            <a:alphaModFix/>
          </a:blip>
          <a:stretch>
            <a:fillRect/>
          </a:stretch>
        </p:blipFill>
        <p:spPr>
          <a:xfrm>
            <a:off x="4636825" y="1265950"/>
            <a:ext cx="3410401" cy="2631974"/>
          </a:xfrm>
          <a:prstGeom prst="rect">
            <a:avLst/>
          </a:prstGeom>
          <a:noFill/>
          <a:ln>
            <a:noFill/>
          </a:ln>
        </p:spPr>
      </p:pic>
      <p:sp>
        <p:nvSpPr>
          <p:cNvPr id="353" name="Google Shape;353;p33"/>
          <p:cNvSpPr txBox="1"/>
          <p:nvPr/>
        </p:nvSpPr>
        <p:spPr>
          <a:xfrm>
            <a:off x="4636825" y="4143000"/>
            <a:ext cx="3410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a man on a skateboard in on a ramp</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t>a skateboarder is performing a trick in the air doing his &lt;unk&gt;</a:t>
            </a:r>
            <a:endParaRPr/>
          </a:p>
        </p:txBody>
      </p:sp>
      <p:pic>
        <p:nvPicPr>
          <p:cNvPr id="354" name="Google Shape;354;p33"/>
          <p:cNvPicPr preferRelativeResize="0"/>
          <p:nvPr/>
        </p:nvPicPr>
        <p:blipFill>
          <a:blip r:embed="rId5">
            <a:alphaModFix/>
          </a:blip>
          <a:stretch>
            <a:fillRect/>
          </a:stretch>
        </p:blipFill>
        <p:spPr>
          <a:xfrm>
            <a:off x="8810775" y="944100"/>
            <a:ext cx="2166626" cy="3275672"/>
          </a:xfrm>
          <a:prstGeom prst="rect">
            <a:avLst/>
          </a:prstGeom>
          <a:noFill/>
          <a:ln>
            <a:noFill/>
          </a:ln>
        </p:spPr>
      </p:pic>
      <p:sp>
        <p:nvSpPr>
          <p:cNvPr id="355" name="Google Shape;355;p33"/>
          <p:cNvSpPr txBox="1"/>
          <p:nvPr/>
        </p:nvSpPr>
        <p:spPr>
          <a:xfrm>
            <a:off x="8348713" y="4391850"/>
            <a:ext cx="34104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a tennis player is swinging at a tennis ball on a court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t>athlete hitting a crowd retrieving a tennis ball in a serious mound</a:t>
            </a:r>
            <a:endParaRPr sz="170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Models: Sample Inception(frozen)-LSTM Model Captions</a:t>
            </a:r>
            <a:endParaRPr/>
          </a:p>
        </p:txBody>
      </p:sp>
      <p:sp>
        <p:nvSpPr>
          <p:cNvPr id="362" name="Google Shape;362;p34"/>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3" name="Google Shape;363;p34"/>
          <p:cNvSpPr txBox="1"/>
          <p:nvPr/>
        </p:nvSpPr>
        <p:spPr>
          <a:xfrm>
            <a:off x="714175" y="3535861"/>
            <a:ext cx="24261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a:t>
            </a:r>
            <a:r>
              <a:rPr lang="en-US" sz="1700"/>
              <a:t> street sign that tells bicyclers not to park.</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a:t>
            </a:r>
            <a:r>
              <a:rPr lang="en-US" sz="1700"/>
              <a:t> a man is parked in front of car sign</a:t>
            </a:r>
            <a:endParaRPr sz="1700"/>
          </a:p>
          <a:p>
            <a:pPr indent="0" lvl="0" marL="0" rtl="0" algn="l">
              <a:spcBef>
                <a:spcPts val="0"/>
              </a:spcBef>
              <a:spcAft>
                <a:spcPts val="0"/>
              </a:spcAft>
              <a:buNone/>
            </a:pPr>
            <a:r>
              <a:t/>
            </a:r>
            <a:endParaRPr/>
          </a:p>
        </p:txBody>
      </p:sp>
      <p:sp>
        <p:nvSpPr>
          <p:cNvPr id="364" name="Google Shape;364;p34"/>
          <p:cNvSpPr txBox="1"/>
          <p:nvPr/>
        </p:nvSpPr>
        <p:spPr>
          <a:xfrm>
            <a:off x="3085650" y="3535853"/>
            <a:ext cx="21666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700"/>
              <a:t>Example Caption: </a:t>
            </a:r>
            <a:r>
              <a:rPr lang="en-US" sz="1700"/>
              <a:t>bathroom sink displayed under large vanity mirror.</a:t>
            </a:r>
            <a:endParaRPr sz="1700"/>
          </a:p>
          <a:p>
            <a:pPr indent="0" lvl="0" marL="0" marR="0" rtl="0" algn="l">
              <a:lnSpc>
                <a:spcPct val="100000"/>
              </a:lnSpc>
              <a:spcBef>
                <a:spcPts val="0"/>
              </a:spcBef>
              <a:spcAft>
                <a:spcPts val="0"/>
              </a:spcAft>
              <a:buNone/>
            </a:pPr>
            <a:r>
              <a:t/>
            </a:r>
            <a:endParaRPr sz="1700"/>
          </a:p>
          <a:p>
            <a:pPr indent="0" lvl="0" marL="0" rtl="0" algn="l">
              <a:spcBef>
                <a:spcPts val="0"/>
              </a:spcBef>
              <a:spcAft>
                <a:spcPts val="0"/>
              </a:spcAft>
              <a:buNone/>
            </a:pPr>
            <a:r>
              <a:rPr b="1" lang="en-US" sz="1700"/>
              <a:t>Predicted Caption:</a:t>
            </a:r>
            <a:r>
              <a:rPr lang="en-US" sz="1700"/>
              <a:t> bathroom with sink and sink</a:t>
            </a:r>
            <a:endParaRPr sz="1700"/>
          </a:p>
        </p:txBody>
      </p:sp>
      <p:sp>
        <p:nvSpPr>
          <p:cNvPr id="365" name="Google Shape;365;p34"/>
          <p:cNvSpPr txBox="1"/>
          <p:nvPr/>
        </p:nvSpPr>
        <p:spPr>
          <a:xfrm>
            <a:off x="5638433" y="3547729"/>
            <a:ext cx="2166600" cy="275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a:t>
            </a:r>
            <a:r>
              <a:rPr lang="en-US" sz="1700"/>
              <a:t> Two teenage girls performing chores in kitchen.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a:t>
            </a:r>
            <a:r>
              <a:rPr lang="en-US" sz="1700"/>
              <a:t> woman standing in kitchen with two people in kitchen</a:t>
            </a:r>
            <a:endParaRPr sz="1700"/>
          </a:p>
          <a:p>
            <a:pPr indent="0" lvl="0" marL="0" rtl="0" algn="l">
              <a:spcBef>
                <a:spcPts val="0"/>
              </a:spcBef>
              <a:spcAft>
                <a:spcPts val="0"/>
              </a:spcAft>
              <a:buNone/>
            </a:pPr>
            <a:r>
              <a:t/>
            </a:r>
            <a:endParaRPr/>
          </a:p>
        </p:txBody>
      </p:sp>
      <p:pic>
        <p:nvPicPr>
          <p:cNvPr id="366" name="Google Shape;366;p34"/>
          <p:cNvPicPr preferRelativeResize="0"/>
          <p:nvPr/>
        </p:nvPicPr>
        <p:blipFill>
          <a:blip r:embed="rId3">
            <a:alphaModFix/>
          </a:blip>
          <a:stretch>
            <a:fillRect/>
          </a:stretch>
        </p:blipFill>
        <p:spPr>
          <a:xfrm>
            <a:off x="714177" y="1455935"/>
            <a:ext cx="1893516" cy="1983301"/>
          </a:xfrm>
          <a:prstGeom prst="rect">
            <a:avLst/>
          </a:prstGeom>
          <a:noFill/>
          <a:ln>
            <a:noFill/>
          </a:ln>
        </p:spPr>
      </p:pic>
      <p:pic>
        <p:nvPicPr>
          <p:cNvPr id="367" name="Google Shape;367;p34"/>
          <p:cNvPicPr preferRelativeResize="0"/>
          <p:nvPr/>
        </p:nvPicPr>
        <p:blipFill>
          <a:blip r:embed="rId4">
            <a:alphaModFix/>
          </a:blip>
          <a:stretch>
            <a:fillRect/>
          </a:stretch>
        </p:blipFill>
        <p:spPr>
          <a:xfrm>
            <a:off x="3085650" y="1155225"/>
            <a:ext cx="2003377" cy="2392502"/>
          </a:xfrm>
          <a:prstGeom prst="rect">
            <a:avLst/>
          </a:prstGeom>
          <a:noFill/>
          <a:ln>
            <a:noFill/>
          </a:ln>
        </p:spPr>
      </p:pic>
      <p:pic>
        <p:nvPicPr>
          <p:cNvPr id="368" name="Google Shape;368;p34"/>
          <p:cNvPicPr preferRelativeResize="0"/>
          <p:nvPr/>
        </p:nvPicPr>
        <p:blipFill>
          <a:blip r:embed="rId5">
            <a:alphaModFix/>
          </a:blip>
          <a:stretch>
            <a:fillRect/>
          </a:stretch>
        </p:blipFill>
        <p:spPr>
          <a:xfrm>
            <a:off x="5621595" y="1347450"/>
            <a:ext cx="2200275" cy="2200275"/>
          </a:xfrm>
          <a:prstGeom prst="rect">
            <a:avLst/>
          </a:prstGeom>
          <a:noFill/>
          <a:ln>
            <a:noFill/>
          </a:ln>
        </p:spPr>
      </p:pic>
      <p:pic>
        <p:nvPicPr>
          <p:cNvPr id="369" name="Google Shape;369;p34"/>
          <p:cNvPicPr preferRelativeResize="0"/>
          <p:nvPr/>
        </p:nvPicPr>
        <p:blipFill>
          <a:blip r:embed="rId6">
            <a:alphaModFix/>
          </a:blip>
          <a:stretch>
            <a:fillRect/>
          </a:stretch>
        </p:blipFill>
        <p:spPr>
          <a:xfrm>
            <a:off x="8643245" y="1347438"/>
            <a:ext cx="2200275" cy="2200275"/>
          </a:xfrm>
          <a:prstGeom prst="rect">
            <a:avLst/>
          </a:prstGeom>
          <a:noFill/>
          <a:ln>
            <a:noFill/>
          </a:ln>
        </p:spPr>
      </p:pic>
      <p:sp>
        <p:nvSpPr>
          <p:cNvPr id="370" name="Google Shape;370;p34"/>
          <p:cNvSpPr txBox="1"/>
          <p:nvPr/>
        </p:nvSpPr>
        <p:spPr>
          <a:xfrm>
            <a:off x="8660083" y="3547729"/>
            <a:ext cx="21666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700"/>
              <a:t>Example Caption:</a:t>
            </a:r>
            <a:r>
              <a:rPr lang="en-US" sz="1700"/>
              <a:t> </a:t>
            </a:r>
            <a:r>
              <a:rPr lang="en-US" sz="1700"/>
              <a:t>kitchen with cabinets that have glass doors</a:t>
            </a:r>
            <a:endParaRPr sz="1700"/>
          </a:p>
          <a:p>
            <a:pPr indent="0" lvl="0" marL="0" marR="0" rtl="0" algn="l">
              <a:lnSpc>
                <a:spcPct val="100000"/>
              </a:lnSpc>
              <a:spcBef>
                <a:spcPts val="0"/>
              </a:spcBef>
              <a:spcAft>
                <a:spcPts val="0"/>
              </a:spcAft>
              <a:buNone/>
            </a:pPr>
            <a:r>
              <a:t/>
            </a:r>
            <a:endParaRPr sz="1700"/>
          </a:p>
          <a:p>
            <a:pPr indent="0" lvl="0" marL="0" marR="0" rtl="0" algn="l">
              <a:lnSpc>
                <a:spcPct val="100000"/>
              </a:lnSpc>
              <a:spcBef>
                <a:spcPts val="0"/>
              </a:spcBef>
              <a:spcAft>
                <a:spcPts val="0"/>
              </a:spcAft>
              <a:buNone/>
            </a:pPr>
            <a:r>
              <a:rPr b="1" lang="en-US" sz="1700"/>
              <a:t>Predicted Caption:</a:t>
            </a:r>
            <a:r>
              <a:rPr lang="en-US" sz="1700"/>
              <a:t> </a:t>
            </a:r>
            <a:r>
              <a:rPr lang="en-US" sz="1700"/>
              <a:t>kitchen with white appliances and white cabinets and white appliances</a:t>
            </a:r>
            <a:endParaRPr sz="1700"/>
          </a:p>
          <a:p>
            <a:pPr indent="0" lvl="0" marL="0" marR="0" rtl="0" algn="l">
              <a:lnSpc>
                <a:spcPct val="100000"/>
              </a:lnSpc>
              <a:spcBef>
                <a:spcPts val="0"/>
              </a:spcBef>
              <a:spcAft>
                <a:spcPts val="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Models: Sample VGG-GRU Model Captions</a:t>
            </a:r>
            <a:endParaRPr/>
          </a:p>
        </p:txBody>
      </p:sp>
      <p:sp>
        <p:nvSpPr>
          <p:cNvPr id="377" name="Google Shape;377;p3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8" name="Google Shape;378;p35"/>
          <p:cNvSpPr txBox="1"/>
          <p:nvPr/>
        </p:nvSpPr>
        <p:spPr>
          <a:xfrm>
            <a:off x="659550" y="4390150"/>
            <a:ext cx="34104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Snowboarders doing stunts on a ramp in the snow</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t>A lady skiing in the snow</a:t>
            </a:r>
            <a:endParaRPr sz="1700"/>
          </a:p>
          <a:p>
            <a:pPr indent="0" lvl="0" marL="0" rtl="0" algn="l">
              <a:spcBef>
                <a:spcPts val="0"/>
              </a:spcBef>
              <a:spcAft>
                <a:spcPts val="0"/>
              </a:spcAft>
              <a:buNone/>
            </a:pPr>
            <a:r>
              <a:t/>
            </a:r>
            <a:endParaRPr/>
          </a:p>
        </p:txBody>
      </p:sp>
      <p:sp>
        <p:nvSpPr>
          <p:cNvPr id="379" name="Google Shape;379;p35"/>
          <p:cNvSpPr txBox="1"/>
          <p:nvPr/>
        </p:nvSpPr>
        <p:spPr>
          <a:xfrm>
            <a:off x="4636825" y="4390150"/>
            <a:ext cx="34104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A young child is throwing a frisbee during a game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solidFill>
                  <a:schemeClr val="dk1"/>
                </a:solidFill>
              </a:rPr>
              <a:t>A beach area with three kite and carrying a pink frisbee</a:t>
            </a:r>
            <a:endParaRPr/>
          </a:p>
        </p:txBody>
      </p:sp>
      <p:sp>
        <p:nvSpPr>
          <p:cNvPr id="380" name="Google Shape;380;p35"/>
          <p:cNvSpPr txBox="1"/>
          <p:nvPr/>
        </p:nvSpPr>
        <p:spPr>
          <a:xfrm>
            <a:off x="8348713" y="4390150"/>
            <a:ext cx="34104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t>Example Caption: </a:t>
            </a:r>
            <a:r>
              <a:rPr lang="en-US" sz="1700"/>
              <a:t>black and white photograph of man on skateboard carrying a surfboard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US" sz="1700"/>
              <a:t>Predicted Caption: </a:t>
            </a:r>
            <a:r>
              <a:rPr lang="en-US" sz="1700"/>
              <a:t>an old man rides them</a:t>
            </a:r>
            <a:endParaRPr sz="1700"/>
          </a:p>
          <a:p>
            <a:pPr indent="0" lvl="0" marL="0" rtl="0" algn="l">
              <a:spcBef>
                <a:spcPts val="0"/>
              </a:spcBef>
              <a:spcAft>
                <a:spcPts val="0"/>
              </a:spcAft>
              <a:buNone/>
            </a:pPr>
            <a:r>
              <a:t/>
            </a:r>
            <a:endParaRPr/>
          </a:p>
        </p:txBody>
      </p:sp>
      <p:pic>
        <p:nvPicPr>
          <p:cNvPr id="381" name="Google Shape;381;p35"/>
          <p:cNvPicPr preferRelativeResize="0"/>
          <p:nvPr/>
        </p:nvPicPr>
        <p:blipFill rotWithShape="1">
          <a:blip r:embed="rId3">
            <a:alphaModFix/>
          </a:blip>
          <a:srcRect b="10385" l="0" r="0" t="27312"/>
          <a:stretch/>
        </p:blipFill>
        <p:spPr>
          <a:xfrm>
            <a:off x="955463" y="1265950"/>
            <a:ext cx="2818581" cy="2631974"/>
          </a:xfrm>
          <a:prstGeom prst="rect">
            <a:avLst/>
          </a:prstGeom>
          <a:noFill/>
          <a:ln>
            <a:noFill/>
          </a:ln>
        </p:spPr>
      </p:pic>
      <p:pic>
        <p:nvPicPr>
          <p:cNvPr id="382" name="Google Shape;382;p35"/>
          <p:cNvPicPr preferRelativeResize="0"/>
          <p:nvPr/>
        </p:nvPicPr>
        <p:blipFill>
          <a:blip r:embed="rId4">
            <a:alphaModFix/>
          </a:blip>
          <a:stretch>
            <a:fillRect/>
          </a:stretch>
        </p:blipFill>
        <p:spPr>
          <a:xfrm>
            <a:off x="4427220" y="1465938"/>
            <a:ext cx="3337566" cy="2232000"/>
          </a:xfrm>
          <a:prstGeom prst="rect">
            <a:avLst/>
          </a:prstGeom>
          <a:noFill/>
          <a:ln>
            <a:noFill/>
          </a:ln>
        </p:spPr>
      </p:pic>
      <p:pic>
        <p:nvPicPr>
          <p:cNvPr id="383" name="Google Shape;383;p35"/>
          <p:cNvPicPr preferRelativeResize="0"/>
          <p:nvPr/>
        </p:nvPicPr>
        <p:blipFill>
          <a:blip r:embed="rId5">
            <a:alphaModFix/>
          </a:blip>
          <a:stretch>
            <a:fillRect/>
          </a:stretch>
        </p:blipFill>
        <p:spPr>
          <a:xfrm>
            <a:off x="9128702" y="1265950"/>
            <a:ext cx="1850458" cy="277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Definition &amp; Background</a:t>
            </a:r>
            <a:endParaRPr/>
          </a:p>
        </p:txBody>
      </p:sp>
      <p:sp>
        <p:nvSpPr>
          <p:cNvPr id="105" name="Google Shape;105;p15"/>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marR="0" rtl="0" algn="l">
              <a:lnSpc>
                <a:spcPct val="100000"/>
              </a:lnSpc>
              <a:spcBef>
                <a:spcPts val="560"/>
              </a:spcBef>
              <a:spcAft>
                <a:spcPts val="0"/>
              </a:spcAft>
              <a:buNone/>
            </a:pPr>
            <a:r>
              <a:rPr lang="en-US"/>
              <a:t>The World Health Organization (WHO) estimated that 314 million people have visual impairment across the world, including 269 million who have low vision, and 45 million who are blind (Ono et al 2010). Many people with visual impairments rely on screen readers in order to access the internet through audio and thus depend on image captions (Yesilada et al 2004). Therefore, </a:t>
            </a:r>
            <a:r>
              <a:rPr b="1" lang="en-US"/>
              <a:t>accessibility</a:t>
            </a:r>
            <a:r>
              <a:rPr lang="en-US"/>
              <a:t>, as well as </a:t>
            </a:r>
            <a:r>
              <a:rPr b="1" lang="en-US"/>
              <a:t>automatic indexing</a:t>
            </a:r>
            <a:r>
              <a:rPr lang="en-US"/>
              <a:t> and other goals, make accurate </a:t>
            </a:r>
            <a:r>
              <a:rPr b="1" lang="en-US"/>
              <a:t>image captioning</a:t>
            </a:r>
            <a:r>
              <a:rPr lang="en-US"/>
              <a:t> an important priority (Hossain et al 2018). </a:t>
            </a:r>
            <a:endParaRPr/>
          </a:p>
          <a:p>
            <a:pPr indent="0" lvl="0" marL="0" marR="0" rtl="0" algn="l">
              <a:lnSpc>
                <a:spcPct val="100000"/>
              </a:lnSpc>
              <a:spcBef>
                <a:spcPts val="560"/>
              </a:spcBef>
              <a:spcAft>
                <a:spcPts val="0"/>
              </a:spcAft>
              <a:buNone/>
            </a:pPr>
            <a:r>
              <a:t/>
            </a:r>
            <a:endParaRPr/>
          </a:p>
        </p:txBody>
      </p:sp>
      <p:sp>
        <p:nvSpPr>
          <p:cNvPr id="106" name="Google Shape;106;p15"/>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Proposed Solution </a:t>
            </a:r>
            <a:endParaRPr/>
          </a:p>
        </p:txBody>
      </p:sp>
      <p:sp>
        <p:nvSpPr>
          <p:cNvPr id="113" name="Google Shape;113;p16"/>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4" name="Google Shape;114;p16"/>
          <p:cNvSpPr txBox="1"/>
          <p:nvPr>
            <p:ph idx="1" type="body"/>
          </p:nvPr>
        </p:nvSpPr>
        <p:spPr>
          <a:xfrm>
            <a:off x="645150" y="1253324"/>
            <a:ext cx="10515600" cy="4998600"/>
          </a:xfrm>
          <a:prstGeom prst="rect">
            <a:avLst/>
          </a:prstGeom>
        </p:spPr>
        <p:txBody>
          <a:bodyPr anchorCtr="0" anchor="t" bIns="45700" lIns="91425" spcFirstLastPara="1" rIns="91425" wrap="square" tIns="45700">
            <a:noAutofit/>
          </a:bodyPr>
          <a:lstStyle/>
          <a:p>
            <a:pPr indent="0" lvl="0" marL="0" marR="0" rtl="0" algn="l">
              <a:lnSpc>
                <a:spcPct val="100000"/>
              </a:lnSpc>
              <a:spcBef>
                <a:spcPts val="560"/>
              </a:spcBef>
              <a:spcAft>
                <a:spcPts val="0"/>
              </a:spcAft>
              <a:buNone/>
            </a:pPr>
            <a:r>
              <a:rPr lang="en-US"/>
              <a:t>We will explore the realm of image captioning by creating an app that allows users to </a:t>
            </a:r>
            <a:r>
              <a:rPr i="1" lang="en-US"/>
              <a:t>upload images and have them be captioned in parallel through multiple models</a:t>
            </a:r>
            <a:r>
              <a:rPr lang="en-US"/>
              <a:t>. We specifically focus on creating captions for images of objects and scenery. The app will generate and display several possible captions for the image. Since the intended audiences are visually impaired individuals, the app will provide a text to audio functionality so that the generated captions can be read out loud to the user if desired. In order to support a broad range of audiences, we will allow users to select the language they wish to use for the generated captions.</a:t>
            </a:r>
            <a:endParaRPr/>
          </a:p>
          <a:p>
            <a:pPr indent="0" lvl="0" marL="0" marR="0" rtl="0" algn="l">
              <a:lnSpc>
                <a:spcPct val="100000"/>
              </a:lnSpc>
              <a:spcBef>
                <a:spcPts val="560"/>
              </a:spcBef>
              <a:spcAft>
                <a:spcPts val="0"/>
              </a:spcAft>
              <a:buNone/>
            </a:pPr>
            <a:r>
              <a:t/>
            </a:r>
            <a:endParaRPr/>
          </a:p>
          <a:p>
            <a:pPr indent="0" lvl="0" marL="0" marR="0" rtl="0" algn="l">
              <a:lnSpc>
                <a:spcPct val="100000"/>
              </a:lnSpc>
              <a:spcBef>
                <a:spcPts val="56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Proposed Solution </a:t>
            </a:r>
            <a:endParaRPr/>
          </a:p>
          <a:p>
            <a:pPr indent="0" lvl="0" marL="0" rtl="0" algn="l">
              <a:spcBef>
                <a:spcPts val="0"/>
              </a:spcBef>
              <a:spcAft>
                <a:spcPts val="0"/>
              </a:spcAft>
              <a:buNone/>
            </a:pPr>
            <a:r>
              <a:t/>
            </a:r>
            <a:endParaRPr/>
          </a:p>
        </p:txBody>
      </p:sp>
      <p:sp>
        <p:nvSpPr>
          <p:cNvPr id="121" name="Google Shape;121;p17"/>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2" name="Google Shape;122;p17"/>
          <p:cNvSpPr txBox="1"/>
          <p:nvPr>
            <p:ph idx="1" type="body"/>
          </p:nvPr>
        </p:nvSpPr>
        <p:spPr>
          <a:xfrm>
            <a:off x="645160" y="1253331"/>
            <a:ext cx="10515600" cy="4351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Clr>
                <a:schemeClr val="dk1"/>
              </a:buClr>
              <a:buSzPts val="1100"/>
              <a:buFont typeface="Arial"/>
              <a:buNone/>
            </a:pPr>
            <a:r>
              <a:rPr lang="en-US"/>
              <a:t>Our models will be trained with a dataset of more than 330k images with 1.5 million object instances, covering more than 80 entity categories. We will explore a full-stack data science process starting from deep learning, operations to deployment and eventually distribute the project app in a contained environment to a wider range of audiences.</a:t>
            </a:r>
            <a:endParaRPr/>
          </a:p>
          <a:p>
            <a:pPr indent="0" lvl="0" marL="0" marR="0" rtl="0" algn="l">
              <a:lnSpc>
                <a:spcPct val="100000"/>
              </a:lnSpc>
              <a:spcBef>
                <a:spcPts val="5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9" name="Google Shape;129;p18"/>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 Design</a:t>
            </a:r>
            <a:endParaRPr/>
          </a:p>
        </p:txBody>
      </p:sp>
      <p:sp>
        <p:nvSpPr>
          <p:cNvPr id="130" name="Google Shape;130;p18"/>
          <p:cNvSpPr/>
          <p:nvPr/>
        </p:nvSpPr>
        <p:spPr>
          <a:xfrm>
            <a:off x="724750" y="1210325"/>
            <a:ext cx="2551800" cy="37797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8"/>
          <p:cNvPicPr preferRelativeResize="0"/>
          <p:nvPr/>
        </p:nvPicPr>
        <p:blipFill>
          <a:blip r:embed="rId3">
            <a:alphaModFix/>
          </a:blip>
          <a:stretch>
            <a:fillRect/>
          </a:stretch>
        </p:blipFill>
        <p:spPr>
          <a:xfrm>
            <a:off x="1552375" y="2056402"/>
            <a:ext cx="896526" cy="896526"/>
          </a:xfrm>
          <a:prstGeom prst="rect">
            <a:avLst/>
          </a:prstGeom>
          <a:noFill/>
          <a:ln>
            <a:noFill/>
          </a:ln>
        </p:spPr>
      </p:pic>
      <p:pic>
        <p:nvPicPr>
          <p:cNvPr id="132" name="Google Shape;132;p18"/>
          <p:cNvPicPr preferRelativeResize="0"/>
          <p:nvPr/>
        </p:nvPicPr>
        <p:blipFill>
          <a:blip r:embed="rId4">
            <a:alphaModFix/>
          </a:blip>
          <a:stretch>
            <a:fillRect/>
          </a:stretch>
        </p:blipFill>
        <p:spPr>
          <a:xfrm>
            <a:off x="1552376" y="3451963"/>
            <a:ext cx="896526" cy="773942"/>
          </a:xfrm>
          <a:prstGeom prst="rect">
            <a:avLst/>
          </a:prstGeom>
          <a:noFill/>
          <a:ln>
            <a:noFill/>
          </a:ln>
        </p:spPr>
      </p:pic>
      <p:pic>
        <p:nvPicPr>
          <p:cNvPr id="133" name="Google Shape;133;p18"/>
          <p:cNvPicPr preferRelativeResize="0"/>
          <p:nvPr/>
        </p:nvPicPr>
        <p:blipFill>
          <a:blip r:embed="rId5">
            <a:alphaModFix/>
          </a:blip>
          <a:stretch>
            <a:fillRect/>
          </a:stretch>
        </p:blipFill>
        <p:spPr>
          <a:xfrm flipH="1">
            <a:off x="2636026" y="1375100"/>
            <a:ext cx="477799" cy="466074"/>
          </a:xfrm>
          <a:prstGeom prst="rect">
            <a:avLst/>
          </a:prstGeom>
          <a:noFill/>
          <a:ln>
            <a:noFill/>
          </a:ln>
        </p:spPr>
      </p:pic>
      <p:pic>
        <p:nvPicPr>
          <p:cNvPr id="134" name="Google Shape;134;p18"/>
          <p:cNvPicPr preferRelativeResize="0"/>
          <p:nvPr/>
        </p:nvPicPr>
        <p:blipFill>
          <a:blip r:embed="rId6">
            <a:alphaModFix/>
          </a:blip>
          <a:stretch>
            <a:fillRect/>
          </a:stretch>
        </p:blipFill>
        <p:spPr>
          <a:xfrm>
            <a:off x="5017050" y="1375100"/>
            <a:ext cx="1882087" cy="2845475"/>
          </a:xfrm>
          <a:prstGeom prst="rect">
            <a:avLst/>
          </a:prstGeom>
          <a:noFill/>
          <a:ln>
            <a:noFill/>
          </a:ln>
        </p:spPr>
      </p:pic>
      <p:sp>
        <p:nvSpPr>
          <p:cNvPr id="135" name="Google Shape;135;p18"/>
          <p:cNvSpPr/>
          <p:nvPr/>
        </p:nvSpPr>
        <p:spPr>
          <a:xfrm>
            <a:off x="4682175" y="1210325"/>
            <a:ext cx="2551800" cy="37797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8"/>
          <p:cNvPicPr preferRelativeResize="0"/>
          <p:nvPr/>
        </p:nvPicPr>
        <p:blipFill>
          <a:blip r:embed="rId7">
            <a:alphaModFix/>
          </a:blip>
          <a:stretch>
            <a:fillRect/>
          </a:stretch>
        </p:blipFill>
        <p:spPr>
          <a:xfrm>
            <a:off x="5719163" y="4400500"/>
            <a:ext cx="477825" cy="477825"/>
          </a:xfrm>
          <a:prstGeom prst="rect">
            <a:avLst/>
          </a:prstGeom>
          <a:noFill/>
          <a:ln>
            <a:noFill/>
          </a:ln>
        </p:spPr>
      </p:pic>
      <p:sp>
        <p:nvSpPr>
          <p:cNvPr id="137" name="Google Shape;137;p18"/>
          <p:cNvSpPr/>
          <p:nvPr/>
        </p:nvSpPr>
        <p:spPr>
          <a:xfrm>
            <a:off x="8639600" y="1210325"/>
            <a:ext cx="2551800" cy="37797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18"/>
          <p:cNvPicPr preferRelativeResize="0"/>
          <p:nvPr/>
        </p:nvPicPr>
        <p:blipFill>
          <a:blip r:embed="rId6">
            <a:alphaModFix/>
          </a:blip>
          <a:stretch>
            <a:fillRect/>
          </a:stretch>
        </p:blipFill>
        <p:spPr>
          <a:xfrm>
            <a:off x="9380050" y="1500375"/>
            <a:ext cx="1131226" cy="1710276"/>
          </a:xfrm>
          <a:prstGeom prst="rect">
            <a:avLst/>
          </a:prstGeom>
          <a:noFill/>
          <a:ln>
            <a:noFill/>
          </a:ln>
        </p:spPr>
      </p:pic>
      <p:sp>
        <p:nvSpPr>
          <p:cNvPr id="139" name="Google Shape;139;p18"/>
          <p:cNvSpPr txBox="1"/>
          <p:nvPr/>
        </p:nvSpPr>
        <p:spPr>
          <a:xfrm>
            <a:off x="9118538" y="3634925"/>
            <a:ext cx="159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Caption 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Caption 2</a:t>
            </a:r>
            <a:endParaRPr/>
          </a:p>
          <a:p>
            <a:pPr indent="0" lvl="0" marL="0" rtl="0" algn="l">
              <a:spcBef>
                <a:spcPts val="0"/>
              </a:spcBef>
              <a:spcAft>
                <a:spcPts val="0"/>
              </a:spcAft>
              <a:buNone/>
            </a:pPr>
            <a:r>
              <a:t/>
            </a:r>
            <a:endParaRPr/>
          </a:p>
        </p:txBody>
      </p:sp>
      <p:pic>
        <p:nvPicPr>
          <p:cNvPr id="140" name="Google Shape;140;p18"/>
          <p:cNvPicPr preferRelativeResize="0"/>
          <p:nvPr/>
        </p:nvPicPr>
        <p:blipFill>
          <a:blip r:embed="rId8">
            <a:alphaModFix/>
          </a:blip>
          <a:stretch>
            <a:fillRect/>
          </a:stretch>
        </p:blipFill>
        <p:spPr>
          <a:xfrm>
            <a:off x="10127725" y="3527225"/>
            <a:ext cx="1262100" cy="1262100"/>
          </a:xfrm>
          <a:prstGeom prst="rect">
            <a:avLst/>
          </a:prstGeom>
          <a:noFill/>
          <a:ln>
            <a:noFill/>
          </a:ln>
        </p:spPr>
      </p:pic>
      <p:sp>
        <p:nvSpPr>
          <p:cNvPr id="141" name="Google Shape;141;p18"/>
          <p:cNvSpPr/>
          <p:nvPr/>
        </p:nvSpPr>
        <p:spPr>
          <a:xfrm>
            <a:off x="8974400" y="3627875"/>
            <a:ext cx="1882200" cy="10608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9">
            <a:alphaModFix/>
          </a:blip>
          <a:stretch>
            <a:fillRect/>
          </a:stretch>
        </p:blipFill>
        <p:spPr>
          <a:xfrm>
            <a:off x="10127725" y="3710277"/>
            <a:ext cx="279574" cy="257325"/>
          </a:xfrm>
          <a:prstGeom prst="rect">
            <a:avLst/>
          </a:prstGeom>
          <a:noFill/>
          <a:ln>
            <a:noFill/>
          </a:ln>
        </p:spPr>
      </p:pic>
      <p:pic>
        <p:nvPicPr>
          <p:cNvPr id="143" name="Google Shape;143;p18"/>
          <p:cNvPicPr preferRelativeResize="0"/>
          <p:nvPr/>
        </p:nvPicPr>
        <p:blipFill>
          <a:blip r:embed="rId9">
            <a:alphaModFix/>
          </a:blip>
          <a:stretch>
            <a:fillRect/>
          </a:stretch>
        </p:blipFill>
        <p:spPr>
          <a:xfrm>
            <a:off x="10127725" y="4143177"/>
            <a:ext cx="279574" cy="257325"/>
          </a:xfrm>
          <a:prstGeom prst="rect">
            <a:avLst/>
          </a:prstGeom>
          <a:noFill/>
          <a:ln>
            <a:noFill/>
          </a:ln>
        </p:spPr>
      </p:pic>
      <p:sp>
        <p:nvSpPr>
          <p:cNvPr id="144" name="Google Shape;144;p18"/>
          <p:cNvSpPr txBox="1"/>
          <p:nvPr/>
        </p:nvSpPr>
        <p:spPr>
          <a:xfrm>
            <a:off x="4357600" y="5158325"/>
            <a:ext cx="97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45" name="Google Shape;145;p18"/>
          <p:cNvCxnSpPr>
            <a:stCxn id="130" idx="3"/>
            <a:endCxn id="135" idx="1"/>
          </p:cNvCxnSpPr>
          <p:nvPr/>
        </p:nvCxnSpPr>
        <p:spPr>
          <a:xfrm>
            <a:off x="3276550" y="3100175"/>
            <a:ext cx="1405500" cy="0"/>
          </a:xfrm>
          <a:prstGeom prst="straightConnector1">
            <a:avLst/>
          </a:prstGeom>
          <a:noFill/>
          <a:ln cap="flat" cmpd="sng" w="38100">
            <a:solidFill>
              <a:schemeClr val="dk1"/>
            </a:solidFill>
            <a:prstDash val="solid"/>
            <a:round/>
            <a:headEnd len="med" w="med" type="none"/>
            <a:tailEnd len="med" w="med" type="triangle"/>
          </a:ln>
        </p:spPr>
      </p:cxnSp>
      <p:cxnSp>
        <p:nvCxnSpPr>
          <p:cNvPr id="146" name="Google Shape;146;p18"/>
          <p:cNvCxnSpPr/>
          <p:nvPr/>
        </p:nvCxnSpPr>
        <p:spPr>
          <a:xfrm>
            <a:off x="7233963" y="3100175"/>
            <a:ext cx="1405500" cy="0"/>
          </a:xfrm>
          <a:prstGeom prst="straightConnector1">
            <a:avLst/>
          </a:prstGeom>
          <a:noFill/>
          <a:ln cap="flat" cmpd="sng" w="38100">
            <a:solidFill>
              <a:schemeClr val="dk1"/>
            </a:solidFill>
            <a:prstDash val="solid"/>
            <a:round/>
            <a:headEnd len="med" w="med" type="none"/>
            <a:tailEnd len="med" w="med" type="triangle"/>
          </a:ln>
        </p:spPr>
      </p:cxnSp>
      <p:sp>
        <p:nvSpPr>
          <p:cNvPr id="147" name="Google Shape;147;p18"/>
          <p:cNvSpPr txBox="1"/>
          <p:nvPr/>
        </p:nvSpPr>
        <p:spPr>
          <a:xfrm>
            <a:off x="3658525" y="1628300"/>
            <a:ext cx="89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Upload Photo </a:t>
            </a:r>
            <a:endParaRPr/>
          </a:p>
        </p:txBody>
      </p:sp>
      <p:sp>
        <p:nvSpPr>
          <p:cNvPr id="148" name="Google Shape;148;p18"/>
          <p:cNvSpPr txBox="1"/>
          <p:nvPr/>
        </p:nvSpPr>
        <p:spPr>
          <a:xfrm>
            <a:off x="1552450" y="5645000"/>
            <a:ext cx="89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Take</a:t>
            </a:r>
            <a:r>
              <a:rPr lang="en-US"/>
              <a:t> Photo </a:t>
            </a:r>
            <a:endParaRPr/>
          </a:p>
        </p:txBody>
      </p:sp>
      <p:cxnSp>
        <p:nvCxnSpPr>
          <p:cNvPr id="149" name="Google Shape;149;p18"/>
          <p:cNvCxnSpPr>
            <a:stCxn id="132" idx="2"/>
            <a:endCxn id="148" idx="0"/>
          </p:cNvCxnSpPr>
          <p:nvPr/>
        </p:nvCxnSpPr>
        <p:spPr>
          <a:xfrm>
            <a:off x="2000639" y="4225904"/>
            <a:ext cx="0" cy="1419000"/>
          </a:xfrm>
          <a:prstGeom prst="straightConnector1">
            <a:avLst/>
          </a:prstGeom>
          <a:noFill/>
          <a:ln cap="flat" cmpd="sng" w="28575">
            <a:solidFill>
              <a:schemeClr val="dk1"/>
            </a:solidFill>
            <a:prstDash val="dot"/>
            <a:round/>
            <a:headEnd len="med" w="med" type="none"/>
            <a:tailEnd len="med" w="med" type="triangle"/>
          </a:ln>
        </p:spPr>
      </p:cxnSp>
      <p:cxnSp>
        <p:nvCxnSpPr>
          <p:cNvPr id="150" name="Google Shape;150;p18"/>
          <p:cNvCxnSpPr>
            <a:stCxn id="131" idx="3"/>
            <a:endCxn id="147" idx="1"/>
          </p:cNvCxnSpPr>
          <p:nvPr/>
        </p:nvCxnSpPr>
        <p:spPr>
          <a:xfrm flipH="1" rot="10800000">
            <a:off x="2448901" y="1936165"/>
            <a:ext cx="1209600" cy="568500"/>
          </a:xfrm>
          <a:prstGeom prst="straightConnector1">
            <a:avLst/>
          </a:prstGeom>
          <a:noFill/>
          <a:ln cap="flat" cmpd="sng" w="28575">
            <a:solidFill>
              <a:schemeClr val="dk1"/>
            </a:solidFill>
            <a:prstDash val="dot"/>
            <a:round/>
            <a:headEnd len="med" w="med" type="none"/>
            <a:tailEnd len="med" w="med" type="triangle"/>
          </a:ln>
        </p:spPr>
      </p:cxnSp>
      <p:cxnSp>
        <p:nvCxnSpPr>
          <p:cNvPr id="151" name="Google Shape;151;p18"/>
          <p:cNvCxnSpPr/>
          <p:nvPr/>
        </p:nvCxnSpPr>
        <p:spPr>
          <a:xfrm flipH="1" rot="10800000">
            <a:off x="3113826" y="1099203"/>
            <a:ext cx="836100" cy="385200"/>
          </a:xfrm>
          <a:prstGeom prst="straightConnector1">
            <a:avLst/>
          </a:prstGeom>
          <a:noFill/>
          <a:ln cap="flat" cmpd="sng" w="28575">
            <a:solidFill>
              <a:schemeClr val="dk1"/>
            </a:solidFill>
            <a:prstDash val="dot"/>
            <a:round/>
            <a:headEnd len="med" w="med" type="none"/>
            <a:tailEnd len="med" w="med" type="triangle"/>
          </a:ln>
        </p:spPr>
      </p:cxnSp>
      <p:sp>
        <p:nvSpPr>
          <p:cNvPr id="152" name="Google Shape;152;p18"/>
          <p:cNvSpPr txBox="1"/>
          <p:nvPr/>
        </p:nvSpPr>
        <p:spPr>
          <a:xfrm>
            <a:off x="3949925" y="772025"/>
            <a:ext cx="240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Change Language Setting</a:t>
            </a:r>
            <a:endParaRPr/>
          </a:p>
        </p:txBody>
      </p:sp>
      <p:cxnSp>
        <p:nvCxnSpPr>
          <p:cNvPr id="153" name="Google Shape;153;p18"/>
          <p:cNvCxnSpPr/>
          <p:nvPr/>
        </p:nvCxnSpPr>
        <p:spPr>
          <a:xfrm>
            <a:off x="10267501" y="4452479"/>
            <a:ext cx="0" cy="1419000"/>
          </a:xfrm>
          <a:prstGeom prst="straightConnector1">
            <a:avLst/>
          </a:prstGeom>
          <a:noFill/>
          <a:ln cap="flat" cmpd="sng" w="28575">
            <a:solidFill>
              <a:schemeClr val="dk1"/>
            </a:solidFill>
            <a:prstDash val="dot"/>
            <a:round/>
            <a:headEnd len="med" w="med" type="none"/>
            <a:tailEnd len="med" w="med" type="triangle"/>
          </a:ln>
        </p:spPr>
      </p:cxnSp>
      <p:sp>
        <p:nvSpPr>
          <p:cNvPr id="154" name="Google Shape;154;p18"/>
          <p:cNvSpPr txBox="1"/>
          <p:nvPr/>
        </p:nvSpPr>
        <p:spPr>
          <a:xfrm>
            <a:off x="9662700" y="5923450"/>
            <a:ext cx="1209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Synthesize Audio</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1" name="Google Shape;161;p19"/>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 Design</a:t>
            </a:r>
            <a:endParaRPr/>
          </a:p>
        </p:txBody>
      </p:sp>
      <p:sp>
        <p:nvSpPr>
          <p:cNvPr id="162" name="Google Shape;162;p19"/>
          <p:cNvSpPr txBox="1"/>
          <p:nvPr/>
        </p:nvSpPr>
        <p:spPr>
          <a:xfrm>
            <a:off x="632075" y="2452200"/>
            <a:ext cx="2613600" cy="2232000"/>
          </a:xfrm>
          <a:prstGeom prst="rect">
            <a:avLst/>
          </a:prstGeom>
          <a:noFill/>
          <a:ln cap="flat" cmpd="sng" w="38100">
            <a:solidFill>
              <a:srgbClr val="0C0C0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a:p>
            <a:pPr indent="0" lvl="0" marL="0" rtl="0" algn="l">
              <a:spcBef>
                <a:spcPts val="0"/>
              </a:spcBef>
              <a:spcAft>
                <a:spcPts val="0"/>
              </a:spcAft>
              <a:buNone/>
            </a:pPr>
            <a:r>
              <a:rPr b="1" lang="en-US" sz="1900"/>
              <a:t>Image-to-Text:</a:t>
            </a:r>
            <a:endParaRPr b="1" sz="1900"/>
          </a:p>
          <a:p>
            <a:pPr indent="-349250" lvl="0" marL="457200" rtl="0" algn="l">
              <a:spcBef>
                <a:spcPts val="0"/>
              </a:spcBef>
              <a:spcAft>
                <a:spcPts val="0"/>
              </a:spcAft>
              <a:buSzPts val="1900"/>
              <a:buChar char="-"/>
            </a:pPr>
            <a:r>
              <a:rPr lang="en-US" sz="1900"/>
              <a:t>Trained Encoder Decoder Model</a:t>
            </a:r>
            <a:endParaRPr sz="1900"/>
          </a:p>
          <a:p>
            <a:pPr indent="-349250" lvl="0" marL="457200" rtl="0" algn="l">
              <a:spcBef>
                <a:spcPts val="0"/>
              </a:spcBef>
              <a:spcAft>
                <a:spcPts val="0"/>
              </a:spcAft>
              <a:buSzPts val="1900"/>
              <a:buChar char="-"/>
            </a:pPr>
            <a:r>
              <a:rPr lang="en-US" sz="1900"/>
              <a:t>Generate English Caption</a:t>
            </a:r>
            <a:endParaRPr sz="1900"/>
          </a:p>
          <a:p>
            <a:pPr indent="0" lvl="0" marL="0" rtl="0" algn="l">
              <a:spcBef>
                <a:spcPts val="0"/>
              </a:spcBef>
              <a:spcAft>
                <a:spcPts val="0"/>
              </a:spcAft>
              <a:buNone/>
            </a:pPr>
            <a:r>
              <a:rPr lang="en-US" sz="1900"/>
              <a:t> </a:t>
            </a:r>
            <a:endParaRPr sz="1900"/>
          </a:p>
        </p:txBody>
      </p:sp>
      <p:sp>
        <p:nvSpPr>
          <p:cNvPr id="163" name="Google Shape;163;p19"/>
          <p:cNvSpPr txBox="1"/>
          <p:nvPr/>
        </p:nvSpPr>
        <p:spPr>
          <a:xfrm>
            <a:off x="4534263" y="2159850"/>
            <a:ext cx="2613600" cy="2524200"/>
          </a:xfrm>
          <a:prstGeom prst="rect">
            <a:avLst/>
          </a:prstGeom>
          <a:noFill/>
          <a:ln cap="flat" cmpd="sng" w="38100">
            <a:solidFill>
              <a:srgbClr val="0C0C0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a:p>
            <a:pPr indent="0" lvl="0" marL="0" rtl="0" algn="l">
              <a:spcBef>
                <a:spcPts val="0"/>
              </a:spcBef>
              <a:spcAft>
                <a:spcPts val="0"/>
              </a:spcAft>
              <a:buNone/>
            </a:pPr>
            <a:r>
              <a:rPr b="1" lang="en-US" sz="1900"/>
              <a:t>Text-to-Text</a:t>
            </a:r>
            <a:r>
              <a:rPr b="1" lang="en-US" sz="1900"/>
              <a:t>:</a:t>
            </a:r>
            <a:endParaRPr b="1" sz="1900"/>
          </a:p>
          <a:p>
            <a:pPr indent="-349250" lvl="0" marL="457200" rtl="0" algn="l">
              <a:spcBef>
                <a:spcPts val="0"/>
              </a:spcBef>
              <a:spcAft>
                <a:spcPts val="0"/>
              </a:spcAft>
              <a:buSzPts val="1900"/>
              <a:buChar char="-"/>
            </a:pPr>
            <a:r>
              <a:rPr lang="en-US" sz="1900"/>
              <a:t>Google Translate API </a:t>
            </a:r>
            <a:endParaRPr sz="1900"/>
          </a:p>
          <a:p>
            <a:pPr indent="-349250" lvl="0" marL="457200" rtl="0" algn="l">
              <a:spcBef>
                <a:spcPts val="0"/>
              </a:spcBef>
              <a:spcAft>
                <a:spcPts val="0"/>
              </a:spcAft>
              <a:buSzPts val="1900"/>
              <a:buChar char="-"/>
            </a:pPr>
            <a:r>
              <a:rPr lang="en-US" sz="1900"/>
              <a:t>Translate English to User-Specified Language</a:t>
            </a:r>
            <a:endParaRPr sz="1900"/>
          </a:p>
          <a:p>
            <a:pPr indent="0" lvl="0" marL="0" rtl="0" algn="l">
              <a:spcBef>
                <a:spcPts val="0"/>
              </a:spcBef>
              <a:spcAft>
                <a:spcPts val="0"/>
              </a:spcAft>
              <a:buNone/>
            </a:pPr>
            <a:r>
              <a:rPr lang="en-US" sz="1900"/>
              <a:t> </a:t>
            </a:r>
            <a:endParaRPr sz="1900"/>
          </a:p>
        </p:txBody>
      </p:sp>
      <p:sp>
        <p:nvSpPr>
          <p:cNvPr id="164" name="Google Shape;164;p19"/>
          <p:cNvSpPr txBox="1"/>
          <p:nvPr/>
        </p:nvSpPr>
        <p:spPr>
          <a:xfrm>
            <a:off x="8436450" y="2013600"/>
            <a:ext cx="2613600" cy="2816700"/>
          </a:xfrm>
          <a:prstGeom prst="rect">
            <a:avLst/>
          </a:prstGeom>
          <a:noFill/>
          <a:ln cap="flat" cmpd="sng" w="38100">
            <a:solidFill>
              <a:srgbClr val="0C0C0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a:p>
            <a:pPr indent="0" lvl="0" marL="0" rtl="0" algn="l">
              <a:spcBef>
                <a:spcPts val="0"/>
              </a:spcBef>
              <a:spcAft>
                <a:spcPts val="0"/>
              </a:spcAft>
              <a:buNone/>
            </a:pPr>
            <a:r>
              <a:rPr b="1" lang="en-US" sz="1900"/>
              <a:t>Text-to-Audio:</a:t>
            </a:r>
            <a:endParaRPr b="1" sz="1900"/>
          </a:p>
          <a:p>
            <a:pPr indent="-349250" lvl="0" marL="457200" rtl="0" algn="l">
              <a:spcBef>
                <a:spcPts val="0"/>
              </a:spcBef>
              <a:spcAft>
                <a:spcPts val="0"/>
              </a:spcAft>
              <a:buSzPts val="1900"/>
              <a:buChar char="-"/>
            </a:pPr>
            <a:r>
              <a:rPr lang="en-US" sz="1900"/>
              <a:t>Google Cloud Text-to-Speech API</a:t>
            </a:r>
            <a:endParaRPr sz="1900"/>
          </a:p>
          <a:p>
            <a:pPr indent="-349250" lvl="0" marL="457200" rtl="0" algn="l">
              <a:spcBef>
                <a:spcPts val="0"/>
              </a:spcBef>
              <a:spcAft>
                <a:spcPts val="0"/>
              </a:spcAft>
              <a:buSzPts val="1900"/>
              <a:buChar char="-"/>
            </a:pPr>
            <a:r>
              <a:rPr lang="en-US" sz="1900"/>
              <a:t>Read Caption in User-Specified Language</a:t>
            </a:r>
            <a:endParaRPr sz="1900"/>
          </a:p>
          <a:p>
            <a:pPr indent="0" lvl="0" marL="0" rtl="0" algn="l">
              <a:spcBef>
                <a:spcPts val="0"/>
              </a:spcBef>
              <a:spcAft>
                <a:spcPts val="0"/>
              </a:spcAft>
              <a:buNone/>
            </a:pPr>
            <a:r>
              <a:rPr lang="en-US" sz="1900"/>
              <a:t> </a:t>
            </a:r>
            <a:endParaRPr sz="1900"/>
          </a:p>
        </p:txBody>
      </p:sp>
      <p:cxnSp>
        <p:nvCxnSpPr>
          <p:cNvPr id="165" name="Google Shape;165;p19"/>
          <p:cNvCxnSpPr>
            <a:endCxn id="163" idx="1"/>
          </p:cNvCxnSpPr>
          <p:nvPr/>
        </p:nvCxnSpPr>
        <p:spPr>
          <a:xfrm flipH="1" rot="10800000">
            <a:off x="3245763" y="3421950"/>
            <a:ext cx="1288500" cy="6900"/>
          </a:xfrm>
          <a:prstGeom prst="straightConnector1">
            <a:avLst/>
          </a:prstGeom>
          <a:noFill/>
          <a:ln cap="flat" cmpd="sng" w="38100">
            <a:solidFill>
              <a:schemeClr val="dk1"/>
            </a:solidFill>
            <a:prstDash val="solid"/>
            <a:round/>
            <a:headEnd len="med" w="med" type="none"/>
            <a:tailEnd len="med" w="med" type="triangle"/>
          </a:ln>
        </p:spPr>
      </p:cxnSp>
      <p:cxnSp>
        <p:nvCxnSpPr>
          <p:cNvPr id="166" name="Google Shape;166;p19"/>
          <p:cNvCxnSpPr/>
          <p:nvPr/>
        </p:nvCxnSpPr>
        <p:spPr>
          <a:xfrm flipH="1" rot="10800000">
            <a:off x="7147863" y="3425550"/>
            <a:ext cx="1288500" cy="6900"/>
          </a:xfrm>
          <a:prstGeom prst="straightConnector1">
            <a:avLst/>
          </a:prstGeom>
          <a:noFill/>
          <a:ln cap="flat" cmpd="sng" w="38100">
            <a:solidFill>
              <a:schemeClr val="dk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Scope (A-Eye App)</a:t>
            </a:r>
            <a:endParaRPr/>
          </a:p>
        </p:txBody>
      </p:sp>
      <p:grpSp>
        <p:nvGrpSpPr>
          <p:cNvPr id="173" name="Google Shape;173;p20"/>
          <p:cNvGrpSpPr/>
          <p:nvPr/>
        </p:nvGrpSpPr>
        <p:grpSpPr>
          <a:xfrm>
            <a:off x="535693" y="1144957"/>
            <a:ext cx="3657506" cy="5112671"/>
            <a:chOff x="1083025" y="2306625"/>
            <a:chExt cx="1834900" cy="3215516"/>
          </a:xfrm>
        </p:grpSpPr>
        <p:sp>
          <p:nvSpPr>
            <p:cNvPr id="174" name="Google Shape;174;p20"/>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E69138"/>
                  </a:solidFill>
                </a:rPr>
                <a:t>Proof Of Concept (POC)</a:t>
              </a:r>
              <a:endParaRPr b="1" sz="1900">
                <a:solidFill>
                  <a:srgbClr val="E69138"/>
                </a:solidFill>
              </a:endParaRPr>
            </a:p>
          </p:txBody>
        </p:sp>
        <p:sp>
          <p:nvSpPr>
            <p:cNvPr id="175" name="Google Shape;175;p20"/>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783F04"/>
                </a:buClr>
                <a:buSzPts val="1300"/>
                <a:buChar char="●"/>
              </a:pPr>
              <a:r>
                <a:rPr lang="en-US" sz="1300">
                  <a:solidFill>
                    <a:srgbClr val="783F04"/>
                  </a:solidFill>
                </a:rPr>
                <a:t>Download MSCOCO data</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Perform EDA to verify data</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Set up data pipeline (i.e. resize all images to a fixed size, normalize pixel values,  tokenize the captions, store in tf dataset)</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Experiment with some baseline models trained on a subset of the dataset</a:t>
              </a:r>
              <a:endParaRPr sz="1300">
                <a:solidFill>
                  <a:srgbClr val="783F04"/>
                </a:solidFill>
              </a:endParaRPr>
            </a:p>
            <a:p>
              <a:pPr indent="-158750" lvl="0" marL="152400" rtl="0" algn="l">
                <a:lnSpc>
                  <a:spcPct val="115000"/>
                </a:lnSpc>
                <a:spcBef>
                  <a:spcPts val="0"/>
                </a:spcBef>
                <a:spcAft>
                  <a:spcPts val="0"/>
                </a:spcAft>
                <a:buClr>
                  <a:srgbClr val="783F04"/>
                </a:buClr>
                <a:buSzPts val="1300"/>
                <a:buChar char="●"/>
              </a:pPr>
              <a:r>
                <a:rPr lang="en-US" sz="1300">
                  <a:solidFill>
                    <a:srgbClr val="783F04"/>
                  </a:solidFill>
                </a:rPr>
                <a:t>Validate captioning results  on unseen images</a:t>
              </a:r>
              <a:endParaRPr sz="1300">
                <a:solidFill>
                  <a:srgbClr val="783F04"/>
                </a:solidFill>
              </a:endParaRPr>
            </a:p>
            <a:p>
              <a:pPr indent="0" lvl="0" marL="0" rtl="0" algn="l">
                <a:lnSpc>
                  <a:spcPct val="115000"/>
                </a:lnSpc>
                <a:spcBef>
                  <a:spcPts val="0"/>
                </a:spcBef>
                <a:spcAft>
                  <a:spcPts val="2100"/>
                </a:spcAft>
                <a:buNone/>
              </a:pPr>
              <a:r>
                <a:t/>
              </a:r>
              <a:endParaRPr sz="1100">
                <a:solidFill>
                  <a:srgbClr val="783F04"/>
                </a:solidFill>
              </a:endParaRPr>
            </a:p>
          </p:txBody>
        </p:sp>
        <p:sp>
          <p:nvSpPr>
            <p:cNvPr id="176" name="Google Shape;176;p20"/>
            <p:cNvSpPr/>
            <p:nvPr/>
          </p:nvSpPr>
          <p:spPr>
            <a:xfrm flipH="1">
              <a:off x="1083025" y="2306625"/>
              <a:ext cx="1834800" cy="143400"/>
            </a:xfrm>
            <a:prstGeom prst="parallelogram">
              <a:avLst>
                <a:gd fmla="val 96952" name="adj"/>
              </a:avLst>
            </a:prstGeom>
            <a:solidFill>
              <a:srgbClr val="F9CB9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77" name="Google Shape;177;p20"/>
            <p:cNvSpPr/>
            <p:nvPr/>
          </p:nvSpPr>
          <p:spPr>
            <a:xfrm>
              <a:off x="1083125" y="2460449"/>
              <a:ext cx="1834800" cy="143400"/>
            </a:xfrm>
            <a:prstGeom prst="parallelogram">
              <a:avLst>
                <a:gd fmla="val 96952" name="adj"/>
              </a:avLst>
            </a:prstGeom>
            <a:solidFill>
              <a:srgbClr val="F6B26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20"/>
          <p:cNvGrpSpPr/>
          <p:nvPr/>
        </p:nvGrpSpPr>
        <p:grpSpPr>
          <a:xfrm>
            <a:off x="4193275" y="1144957"/>
            <a:ext cx="3657506" cy="5112671"/>
            <a:chOff x="1083025" y="2306625"/>
            <a:chExt cx="1834900" cy="3215516"/>
          </a:xfrm>
        </p:grpSpPr>
        <p:sp>
          <p:nvSpPr>
            <p:cNvPr id="179" name="Google Shape;179;p20"/>
            <p:cNvSpPr txBox="1"/>
            <p:nvPr/>
          </p:nvSpPr>
          <p:spPr>
            <a:xfrm>
              <a:off x="1235830" y="2695016"/>
              <a:ext cx="15051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3C78D8"/>
                  </a:solidFill>
                </a:rPr>
                <a:t>Prototype</a:t>
              </a:r>
              <a:endParaRPr b="1" sz="1900">
                <a:solidFill>
                  <a:srgbClr val="3C78D8"/>
                </a:solidFill>
              </a:endParaRPr>
            </a:p>
          </p:txBody>
        </p:sp>
        <p:sp>
          <p:nvSpPr>
            <p:cNvPr id="180" name="Google Shape;180;p20"/>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1C4587"/>
                </a:buClr>
                <a:buSzPts val="1300"/>
                <a:buChar char="●"/>
              </a:pPr>
              <a:r>
                <a:rPr lang="en-US" sz="1300">
                  <a:solidFill>
                    <a:srgbClr val="1C4587"/>
                  </a:solidFill>
                </a:rPr>
                <a:t>Create a mockup of screens to see how the app could look like</a:t>
              </a:r>
              <a:endParaRPr sz="1300">
                <a:solidFill>
                  <a:srgbClr val="1C4587"/>
                </a:solidFill>
              </a:endParaRPr>
            </a:p>
            <a:p>
              <a:pPr indent="-158750" lvl="0" marL="152400" rtl="0" algn="l">
                <a:lnSpc>
                  <a:spcPct val="115000"/>
                </a:lnSpc>
                <a:spcBef>
                  <a:spcPts val="0"/>
                </a:spcBef>
                <a:spcAft>
                  <a:spcPts val="0"/>
                </a:spcAft>
                <a:buClr>
                  <a:srgbClr val="1C4587"/>
                </a:buClr>
                <a:buSzPts val="1300"/>
                <a:buChar char="●"/>
              </a:pPr>
              <a:r>
                <a:rPr lang="en-US" sz="1300">
                  <a:solidFill>
                    <a:srgbClr val="1C4587"/>
                  </a:solidFill>
                </a:rPr>
                <a:t>Deploy one model to Fast API to service model predictions as an API</a:t>
              </a:r>
              <a:endParaRPr sz="1300">
                <a:solidFill>
                  <a:srgbClr val="1C4587"/>
                </a:solidFill>
              </a:endParaRPr>
            </a:p>
            <a:p>
              <a:pPr indent="0" lvl="0" marL="0" rtl="0" algn="l">
                <a:lnSpc>
                  <a:spcPct val="115000"/>
                </a:lnSpc>
                <a:spcBef>
                  <a:spcPts val="0"/>
                </a:spcBef>
                <a:spcAft>
                  <a:spcPts val="2100"/>
                </a:spcAft>
                <a:buNone/>
              </a:pPr>
              <a:r>
                <a:t/>
              </a:r>
              <a:endParaRPr sz="1100">
                <a:solidFill>
                  <a:srgbClr val="0C58D3"/>
                </a:solidFill>
              </a:endParaRPr>
            </a:p>
          </p:txBody>
        </p:sp>
        <p:sp>
          <p:nvSpPr>
            <p:cNvPr id="181" name="Google Shape;181;p20"/>
            <p:cNvSpPr/>
            <p:nvPr/>
          </p:nvSpPr>
          <p:spPr>
            <a:xfrm flipH="1">
              <a:off x="1083025" y="2306625"/>
              <a:ext cx="1834800" cy="143400"/>
            </a:xfrm>
            <a:prstGeom prst="parallelogram">
              <a:avLst>
                <a:gd fmla="val 96952" name="adj"/>
              </a:avLst>
            </a:prstGeom>
            <a:solidFill>
              <a:srgbClr val="A4C2F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82" name="Google Shape;182;p20"/>
            <p:cNvSpPr/>
            <p:nvPr/>
          </p:nvSpPr>
          <p:spPr>
            <a:xfrm>
              <a:off x="1083125" y="2460449"/>
              <a:ext cx="1834800" cy="143400"/>
            </a:xfrm>
            <a:prstGeom prst="parallelogram">
              <a:avLst>
                <a:gd fmla="val 96952" name="adj"/>
              </a:avLst>
            </a:prstGeom>
            <a:solidFill>
              <a:srgbClr val="6D9EE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7850955" y="1144957"/>
            <a:ext cx="3657506" cy="5112671"/>
            <a:chOff x="1083025" y="2306625"/>
            <a:chExt cx="1834900" cy="3215516"/>
          </a:xfrm>
        </p:grpSpPr>
        <p:sp>
          <p:nvSpPr>
            <p:cNvPr id="184" name="Google Shape;184;p20"/>
            <p:cNvSpPr txBox="1"/>
            <p:nvPr/>
          </p:nvSpPr>
          <p:spPr>
            <a:xfrm>
              <a:off x="1235822" y="2695017"/>
              <a:ext cx="1545600" cy="4890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900">
                  <a:solidFill>
                    <a:srgbClr val="6AA84F"/>
                  </a:solidFill>
                </a:rPr>
                <a:t>Minimum Viable Product (MVP)</a:t>
              </a:r>
              <a:endParaRPr b="1" sz="1900">
                <a:solidFill>
                  <a:srgbClr val="6AA84F"/>
                </a:solidFill>
              </a:endParaRPr>
            </a:p>
          </p:txBody>
        </p:sp>
        <p:sp>
          <p:nvSpPr>
            <p:cNvPr id="185" name="Google Shape;185;p20"/>
            <p:cNvSpPr txBox="1"/>
            <p:nvPr/>
          </p:nvSpPr>
          <p:spPr>
            <a:xfrm>
              <a:off x="1215701" y="3151841"/>
              <a:ext cx="1545600" cy="2370300"/>
            </a:xfrm>
            <a:prstGeom prst="rect">
              <a:avLst/>
            </a:prstGeom>
            <a:noFill/>
            <a:ln>
              <a:noFill/>
            </a:ln>
          </p:spPr>
          <p:txBody>
            <a:bodyPr anchorCtr="0" anchor="t" bIns="121900" lIns="121900" spcFirstLastPara="1" rIns="121900" wrap="square" tIns="121900">
              <a:noAutofit/>
            </a:bodyPr>
            <a:lstStyle/>
            <a:p>
              <a:pPr indent="-158750" lvl="0" marL="152400" rtl="0" algn="l">
                <a:lnSpc>
                  <a:spcPct val="115000"/>
                </a:lnSpc>
                <a:spcBef>
                  <a:spcPts val="0"/>
                </a:spcBef>
                <a:spcAft>
                  <a:spcPts val="0"/>
                </a:spcAft>
                <a:buClr>
                  <a:srgbClr val="274E13"/>
                </a:buClr>
                <a:buSzPts val="1300"/>
                <a:buChar char="●"/>
              </a:pPr>
              <a:r>
                <a:rPr lang="en-US" sz="1300">
                  <a:solidFill>
                    <a:srgbClr val="274E13"/>
                  </a:solidFill>
                </a:rPr>
                <a:t>Create App to caption images</a:t>
              </a:r>
              <a:endParaRPr sz="1300">
                <a:solidFill>
                  <a:srgbClr val="274E13"/>
                </a:solidFill>
              </a:endParaRPr>
            </a:p>
            <a:p>
              <a:pPr indent="-158750" lvl="0" marL="152400" rtl="0" algn="l">
                <a:lnSpc>
                  <a:spcPct val="115000"/>
                </a:lnSpc>
                <a:spcBef>
                  <a:spcPts val="0"/>
                </a:spcBef>
                <a:spcAft>
                  <a:spcPts val="0"/>
                </a:spcAft>
                <a:buClr>
                  <a:srgbClr val="274E13"/>
                </a:buClr>
                <a:buSzPts val="1300"/>
                <a:buChar char="●"/>
              </a:pPr>
              <a:r>
                <a:rPr lang="en-US" sz="1300">
                  <a:solidFill>
                    <a:srgbClr val="274E13"/>
                  </a:solidFill>
                </a:rPr>
                <a:t>API Server for uploading images and predicting using best model</a:t>
              </a:r>
              <a:endParaRPr sz="1300">
                <a:solidFill>
                  <a:srgbClr val="274E13"/>
                </a:solidFill>
              </a:endParaRPr>
            </a:p>
            <a:p>
              <a:pPr indent="0" lvl="0" marL="0" rtl="0" algn="l">
                <a:lnSpc>
                  <a:spcPct val="115000"/>
                </a:lnSpc>
                <a:spcBef>
                  <a:spcPts val="0"/>
                </a:spcBef>
                <a:spcAft>
                  <a:spcPts val="2100"/>
                </a:spcAft>
                <a:buNone/>
              </a:pPr>
              <a:r>
                <a:t/>
              </a:r>
              <a:endParaRPr sz="1100">
                <a:solidFill>
                  <a:srgbClr val="274E13"/>
                </a:solidFill>
              </a:endParaRPr>
            </a:p>
          </p:txBody>
        </p:sp>
        <p:sp>
          <p:nvSpPr>
            <p:cNvPr id="186" name="Google Shape;186;p20"/>
            <p:cNvSpPr/>
            <p:nvPr/>
          </p:nvSpPr>
          <p:spPr>
            <a:xfrm flipH="1">
              <a:off x="1083025" y="2306625"/>
              <a:ext cx="1834800" cy="143400"/>
            </a:xfrm>
            <a:prstGeom prst="parallelogram">
              <a:avLst>
                <a:gd fmla="val 96952" name="adj"/>
              </a:avLst>
            </a:prstGeom>
            <a:solidFill>
              <a:srgbClr val="B6D7A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187" name="Google Shape;187;p20"/>
            <p:cNvSpPr/>
            <p:nvPr/>
          </p:nvSpPr>
          <p:spPr>
            <a:xfrm>
              <a:off x="1083125" y="2460449"/>
              <a:ext cx="1834800" cy="143400"/>
            </a:xfrm>
            <a:prstGeom prst="parallelogram">
              <a:avLst>
                <a:gd fmla="val 96952"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8" name="Google Shape;188;p20"/>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269240" y="90725"/>
            <a:ext cx="10780800" cy="681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Workflow</a:t>
            </a:r>
            <a:endParaRPr/>
          </a:p>
        </p:txBody>
      </p:sp>
      <p:cxnSp>
        <p:nvCxnSpPr>
          <p:cNvPr id="195" name="Google Shape;195;p21"/>
          <p:cNvCxnSpPr/>
          <p:nvPr/>
        </p:nvCxnSpPr>
        <p:spPr>
          <a:xfrm>
            <a:off x="3150533" y="1744833"/>
            <a:ext cx="11100" cy="4715100"/>
          </a:xfrm>
          <a:prstGeom prst="straightConnector1">
            <a:avLst/>
          </a:prstGeom>
          <a:noFill/>
          <a:ln cap="flat" cmpd="sng" w="19050">
            <a:solidFill>
              <a:srgbClr val="999999"/>
            </a:solidFill>
            <a:prstDash val="dash"/>
            <a:round/>
            <a:headEnd len="med" w="med" type="none"/>
            <a:tailEnd len="med" w="med" type="none"/>
          </a:ln>
        </p:spPr>
      </p:cxnSp>
      <p:cxnSp>
        <p:nvCxnSpPr>
          <p:cNvPr id="196" name="Google Shape;196;p21"/>
          <p:cNvCxnSpPr/>
          <p:nvPr/>
        </p:nvCxnSpPr>
        <p:spPr>
          <a:xfrm>
            <a:off x="7011333" y="1744833"/>
            <a:ext cx="9600" cy="4726800"/>
          </a:xfrm>
          <a:prstGeom prst="straightConnector1">
            <a:avLst/>
          </a:prstGeom>
          <a:noFill/>
          <a:ln cap="flat" cmpd="sng" w="19050">
            <a:solidFill>
              <a:srgbClr val="999999"/>
            </a:solidFill>
            <a:prstDash val="dash"/>
            <a:round/>
            <a:headEnd len="med" w="med" type="none"/>
            <a:tailEnd len="med" w="med" type="none"/>
          </a:ln>
        </p:spPr>
      </p:cxnSp>
      <p:cxnSp>
        <p:nvCxnSpPr>
          <p:cNvPr id="197" name="Google Shape;197;p21"/>
          <p:cNvCxnSpPr/>
          <p:nvPr/>
        </p:nvCxnSpPr>
        <p:spPr>
          <a:xfrm flipH="1">
            <a:off x="10966833" y="1744833"/>
            <a:ext cx="6900" cy="4715100"/>
          </a:xfrm>
          <a:prstGeom prst="straightConnector1">
            <a:avLst/>
          </a:prstGeom>
          <a:noFill/>
          <a:ln cap="flat" cmpd="sng" w="19050">
            <a:solidFill>
              <a:srgbClr val="999999"/>
            </a:solidFill>
            <a:prstDash val="dash"/>
            <a:round/>
            <a:headEnd len="med" w="med" type="none"/>
            <a:tailEnd len="med" w="med" type="none"/>
          </a:ln>
        </p:spPr>
      </p:cxnSp>
      <p:sp>
        <p:nvSpPr>
          <p:cNvPr id="198" name="Google Shape;198;p21"/>
          <p:cNvSpPr/>
          <p:nvPr/>
        </p:nvSpPr>
        <p:spPr>
          <a:xfrm>
            <a:off x="426767" y="1161667"/>
            <a:ext cx="11224800" cy="581700"/>
          </a:xfrm>
          <a:prstGeom prst="rightArrow">
            <a:avLst>
              <a:gd fmla="val 50000" name="adj1"/>
              <a:gd fmla="val 50000" name="adj2"/>
            </a:avLst>
          </a:prstGeom>
          <a:solidFill>
            <a:srgbClr val="CFE2F3"/>
          </a:solidFill>
          <a:ln cap="flat" cmpd="sng" w="9525">
            <a:solidFill>
              <a:srgbClr val="CFE2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21"/>
          <p:cNvSpPr txBox="1"/>
          <p:nvPr/>
        </p:nvSpPr>
        <p:spPr>
          <a:xfrm>
            <a:off x="1432300" y="992900"/>
            <a:ext cx="669900" cy="24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500">
                <a:solidFill>
                  <a:srgbClr val="666666"/>
                </a:solidFill>
              </a:rPr>
              <a:t>POC</a:t>
            </a:r>
            <a:endParaRPr b="1" sz="1500">
              <a:solidFill>
                <a:srgbClr val="666666"/>
              </a:solidFill>
            </a:endParaRPr>
          </a:p>
        </p:txBody>
      </p:sp>
      <p:sp>
        <p:nvSpPr>
          <p:cNvPr id="200" name="Google Shape;200;p21"/>
          <p:cNvSpPr txBox="1"/>
          <p:nvPr/>
        </p:nvSpPr>
        <p:spPr>
          <a:xfrm>
            <a:off x="4125767" y="992900"/>
            <a:ext cx="1130400" cy="24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500">
                <a:solidFill>
                  <a:srgbClr val="666666"/>
                </a:solidFill>
              </a:rPr>
              <a:t>Prototype</a:t>
            </a:r>
            <a:endParaRPr b="1" sz="1500">
              <a:solidFill>
                <a:srgbClr val="666666"/>
              </a:solidFill>
            </a:endParaRPr>
          </a:p>
        </p:txBody>
      </p:sp>
      <p:sp>
        <p:nvSpPr>
          <p:cNvPr id="201" name="Google Shape;201;p21"/>
          <p:cNvSpPr txBox="1"/>
          <p:nvPr/>
        </p:nvSpPr>
        <p:spPr>
          <a:xfrm>
            <a:off x="8137900" y="992900"/>
            <a:ext cx="669900" cy="249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US" sz="1500">
                <a:solidFill>
                  <a:srgbClr val="666666"/>
                </a:solidFill>
              </a:rPr>
              <a:t>MVP</a:t>
            </a:r>
            <a:endParaRPr b="1" sz="1500">
              <a:solidFill>
                <a:srgbClr val="666666"/>
              </a:solidFill>
            </a:endParaRPr>
          </a:p>
        </p:txBody>
      </p:sp>
      <p:sp>
        <p:nvSpPr>
          <p:cNvPr id="202" name="Google Shape;202;p21"/>
          <p:cNvSpPr txBox="1"/>
          <p:nvPr/>
        </p:nvSpPr>
        <p:spPr>
          <a:xfrm>
            <a:off x="426767" y="1852967"/>
            <a:ext cx="1877700" cy="507600"/>
          </a:xfrm>
          <a:prstGeom prst="rect">
            <a:avLst/>
          </a:prstGeom>
          <a:solidFill>
            <a:srgbClr val="D0E0E3"/>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Data Pipeline</a:t>
            </a:r>
            <a:endParaRPr b="1" sz="1500">
              <a:solidFill>
                <a:srgbClr val="434343"/>
              </a:solidFill>
            </a:endParaRPr>
          </a:p>
        </p:txBody>
      </p:sp>
      <p:sp>
        <p:nvSpPr>
          <p:cNvPr id="203" name="Google Shape;203;p21"/>
          <p:cNvSpPr txBox="1"/>
          <p:nvPr/>
        </p:nvSpPr>
        <p:spPr>
          <a:xfrm>
            <a:off x="1515467" y="3397767"/>
            <a:ext cx="2722500" cy="507600"/>
          </a:xfrm>
          <a:prstGeom prst="rect">
            <a:avLst/>
          </a:prstGeom>
          <a:solidFill>
            <a:srgbClr val="D9EAD3"/>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Build Baseline Models</a:t>
            </a:r>
            <a:endParaRPr b="1" sz="1500">
              <a:solidFill>
                <a:srgbClr val="434343"/>
              </a:solidFill>
            </a:endParaRPr>
          </a:p>
        </p:txBody>
      </p:sp>
      <p:sp>
        <p:nvSpPr>
          <p:cNvPr id="204" name="Google Shape;204;p21"/>
          <p:cNvSpPr txBox="1"/>
          <p:nvPr/>
        </p:nvSpPr>
        <p:spPr>
          <a:xfrm>
            <a:off x="3771333" y="4998267"/>
            <a:ext cx="5133600" cy="507600"/>
          </a:xfrm>
          <a:prstGeom prst="rect">
            <a:avLst/>
          </a:prstGeom>
          <a:solidFill>
            <a:srgbClr val="FFF2CC"/>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Project, Containers, Deployment Setup</a:t>
            </a:r>
            <a:endParaRPr b="1" sz="1500">
              <a:solidFill>
                <a:srgbClr val="434343"/>
              </a:solidFill>
            </a:endParaRPr>
          </a:p>
        </p:txBody>
      </p:sp>
      <p:sp>
        <p:nvSpPr>
          <p:cNvPr id="205" name="Google Shape;205;p21"/>
          <p:cNvSpPr txBox="1"/>
          <p:nvPr/>
        </p:nvSpPr>
        <p:spPr>
          <a:xfrm>
            <a:off x="6605633" y="5806767"/>
            <a:ext cx="4361100" cy="507600"/>
          </a:xfrm>
          <a:prstGeom prst="rect">
            <a:avLst/>
          </a:prstGeom>
          <a:solidFill>
            <a:srgbClr val="D9D2E9"/>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Build A-Eye App</a:t>
            </a:r>
            <a:endParaRPr b="1" sz="1500">
              <a:solidFill>
                <a:srgbClr val="434343"/>
              </a:solidFill>
            </a:endParaRPr>
          </a:p>
        </p:txBody>
      </p:sp>
      <p:sp>
        <p:nvSpPr>
          <p:cNvPr id="206" name="Google Shape;206;p21"/>
          <p:cNvSpPr txBox="1"/>
          <p:nvPr/>
        </p:nvSpPr>
        <p:spPr>
          <a:xfrm>
            <a:off x="632033" y="2665367"/>
            <a:ext cx="2788800" cy="507600"/>
          </a:xfrm>
          <a:prstGeom prst="rect">
            <a:avLst/>
          </a:prstGeom>
          <a:solidFill>
            <a:srgbClr val="F4CCCC"/>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Setup Experiment Tracking</a:t>
            </a:r>
            <a:endParaRPr b="1" sz="1500">
              <a:solidFill>
                <a:srgbClr val="434343"/>
              </a:solidFill>
            </a:endParaRPr>
          </a:p>
        </p:txBody>
      </p:sp>
      <p:sp>
        <p:nvSpPr>
          <p:cNvPr id="207" name="Google Shape;207;p21"/>
          <p:cNvSpPr txBox="1"/>
          <p:nvPr/>
        </p:nvSpPr>
        <p:spPr>
          <a:xfrm>
            <a:off x="4237867" y="4210567"/>
            <a:ext cx="2995500" cy="507600"/>
          </a:xfrm>
          <a:prstGeom prst="rect">
            <a:avLst/>
          </a:prstGeom>
          <a:solidFill>
            <a:srgbClr val="D9EAD3"/>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1500">
                <a:solidFill>
                  <a:srgbClr val="434343"/>
                </a:solidFill>
              </a:rPr>
              <a:t>Build Better Models</a:t>
            </a:r>
            <a:endParaRPr b="1" sz="1500">
              <a:solidFill>
                <a:srgbClr val="434343"/>
              </a:solidFill>
            </a:endParaRPr>
          </a:p>
        </p:txBody>
      </p:sp>
      <p:sp>
        <p:nvSpPr>
          <p:cNvPr id="208" name="Google Shape;208;p21"/>
          <p:cNvSpPr txBox="1"/>
          <p:nvPr>
            <p:ph idx="12" type="sldNum"/>
          </p:nvPr>
        </p:nvSpPr>
        <p:spPr>
          <a:xfrm>
            <a:off x="8737600" y="6356353"/>
            <a:ext cx="2844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C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